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476" r:id="rId3"/>
    <p:sldId id="468" r:id="rId4"/>
    <p:sldId id="470" r:id="rId5"/>
    <p:sldId id="477" r:id="rId6"/>
    <p:sldId id="478" r:id="rId7"/>
    <p:sldId id="479" r:id="rId8"/>
    <p:sldId id="480" r:id="rId9"/>
    <p:sldId id="481" r:id="rId10"/>
    <p:sldId id="482" r:id="rId11"/>
    <p:sldId id="484" r:id="rId12"/>
    <p:sldId id="483" r:id="rId13"/>
    <p:sldId id="485" r:id="rId14"/>
    <p:sldId id="487" r:id="rId15"/>
    <p:sldId id="456" r:id="rId16"/>
  </p:sldIdLst>
  <p:sldSz cx="18288000" cy="10287000"/>
  <p:notesSz cx="6858000" cy="9144000"/>
  <p:embeddedFontLst>
    <p:embeddedFont>
      <p:font typeface="Calibri" panose="020F0502020204030204" pitchFamily="34" charset="0"/>
      <p:regular r:id="rId18"/>
      <p:bold r:id="rId19"/>
      <p:italic r:id="rId20"/>
      <p:boldItalic r:id="rId21"/>
    </p:embeddedFont>
    <p:embeddedFont>
      <p:font typeface="Roboto" panose="02000000000000000000" pitchFamily="2" charset="0"/>
      <p:regular r:id="rId22"/>
      <p:bold r:id="rId23"/>
      <p:italic r:id="rId24"/>
      <p:boldItalic r:id="rId25"/>
    </p:embeddedFont>
    <p:embeddedFont>
      <p:font typeface="Roboto Condensed"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74" roundtripDataSignature="AMtx7mihBsww685xq+dEUvS+itKBpTXjJ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arla Romane Manon Nannini" initials="" lastIdx="2" clrIdx="0"/>
  <p:cmAuthor id="1" name="Raphaël Goën Gaiffe" initials="" lastIdx="1" clrIdx="1"/>
  <p:cmAuthor id="2" name="stan@pluton.ch" initials="s" lastIdx="2" clrIdx="2">
    <p:extLst>
      <p:ext uri="{19B8F6BF-5375-455C-9EA6-DF929625EA0E}">
        <p15:presenceInfo xmlns:p15="http://schemas.microsoft.com/office/powerpoint/2012/main" userId="db779ec8a52c635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8D"/>
    <a:srgbClr val="2690E1"/>
    <a:srgbClr val="2492E0"/>
    <a:srgbClr val="F2F2F5"/>
    <a:srgbClr val="3B67DB"/>
    <a:srgbClr val="E0E0E3"/>
    <a:srgbClr val="1893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B4B98B0-60AC-42C2-AFA5-B58CD77FA1E5}" styleName="Style léger 1 - Accentuation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3" autoAdjust="0"/>
    <p:restoredTop sz="83580" autoAdjust="0"/>
  </p:normalViewPr>
  <p:slideViewPr>
    <p:cSldViewPr snapToGrid="0">
      <p:cViewPr varScale="1">
        <p:scale>
          <a:sx n="92" d="100"/>
          <a:sy n="92" d="100"/>
        </p:scale>
        <p:origin x="460" y="7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6"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75"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74" Type="http://customschemas.google.com/relationships/presentationmetadata" Target="metadata"/><Relationship Id="rId79"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77"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noAutofit/>
          </a:bodyPr>
          <a:lstStyle>
            <a:lvl1pPr marR="0" lvl="0" algn="r"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27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2: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p>
            <a:pPr marL="228600" marR="0" lvl="0" indent="-228600" algn="l" rtl="0">
              <a:lnSpc>
                <a:spcPct val="100000"/>
              </a:lnSpc>
              <a:spcBef>
                <a:spcPts val="0"/>
              </a:spcBef>
              <a:spcAft>
                <a:spcPts val="0"/>
              </a:spcAft>
              <a:buClr>
                <a:schemeClr val="dk1"/>
              </a:buClr>
              <a:buSzPts val="1400"/>
              <a:buFont typeface="Calibri"/>
              <a:buAutoNum type="arabicPeriod"/>
            </a:pPr>
            <a:r>
              <a:rPr lang="en-US" dirty="0"/>
              <a:t>I am delighted to present you this Morning my Data Analysis on the Airbnb Listening of Berlin</a:t>
            </a:r>
          </a:p>
          <a:p>
            <a:pPr marL="228600" marR="0" lvl="0" indent="-228600" algn="l" rtl="0">
              <a:lnSpc>
                <a:spcPct val="100000"/>
              </a:lnSpc>
              <a:spcBef>
                <a:spcPts val="0"/>
              </a:spcBef>
              <a:spcAft>
                <a:spcPts val="0"/>
              </a:spcAft>
              <a:buClr>
                <a:schemeClr val="dk1"/>
              </a:buClr>
              <a:buSzPts val="1400"/>
              <a:buFont typeface="Calibri"/>
              <a:buAutoNum type="arabicPeriod"/>
            </a:pPr>
            <a:r>
              <a:rPr lang="en-US" dirty="0"/>
              <a:t>In this presentation, I won’t enter to much into the detail but rather present the main decision and assumption that as lead me to the results.</a:t>
            </a:r>
          </a:p>
          <a:p>
            <a:pPr marL="0" marR="0" lvl="0" indent="0" algn="l" rtl="0">
              <a:lnSpc>
                <a:spcPct val="100000"/>
              </a:lnSpc>
              <a:spcBef>
                <a:spcPts val="0"/>
              </a:spcBef>
              <a:spcAft>
                <a:spcPts val="0"/>
              </a:spcAft>
              <a:buClr>
                <a:schemeClr val="dk1"/>
              </a:buClr>
              <a:buSzPts val="1400"/>
              <a:buFont typeface="Calibri"/>
              <a:buNone/>
            </a:pPr>
            <a:endParaRPr lang="en-US" dirty="0"/>
          </a:p>
          <a:p>
            <a:pPr marL="0" marR="0" lvl="0" indent="0" algn="l" rtl="0">
              <a:lnSpc>
                <a:spcPct val="100000"/>
              </a:lnSpc>
              <a:spcBef>
                <a:spcPts val="0"/>
              </a:spcBef>
              <a:spcAft>
                <a:spcPts val="0"/>
              </a:spcAft>
              <a:buClr>
                <a:schemeClr val="dk1"/>
              </a:buClr>
              <a:buSzPts val="1400"/>
              <a:buFont typeface="Calibri"/>
              <a:buNone/>
            </a:pPr>
            <a:endParaRPr lang="en-US" dirty="0"/>
          </a:p>
        </p:txBody>
      </p:sp>
      <p:sp>
        <p:nvSpPr>
          <p:cNvPr id="124" name="Google Shape;12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Here are the result of our predictive model. As expected the tree based model make much better result and reliable than the baseline. The reliability is the NDCG score and the accuracy only tells us how accurate is our top1 prediction (we should have use the f1 score but I forgot to put it in the table)</a:t>
            </a: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10</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843602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We then want to understand what are the most important features in the prediction : </a:t>
            </a: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	* </a:t>
            </a:r>
            <a:r>
              <a:rPr lang="en-US" sz="1200" b="0" i="0" u="none" strike="noStrike" cap="none" dirty="0" err="1">
                <a:solidFill>
                  <a:schemeClr val="dk1"/>
                </a:solidFill>
                <a:effectLst/>
                <a:latin typeface="Calibri"/>
                <a:ea typeface="Calibri"/>
                <a:cs typeface="Calibri"/>
                <a:sym typeface="Calibri"/>
              </a:rPr>
              <a:t>Dist</a:t>
            </a:r>
            <a:r>
              <a:rPr lang="en-US" sz="1200" b="0" i="0" u="none" strike="noStrike" cap="none" dirty="0">
                <a:solidFill>
                  <a:schemeClr val="dk1"/>
                </a:solidFill>
                <a:effectLst/>
                <a:latin typeface="Calibri"/>
                <a:ea typeface="Calibri"/>
                <a:cs typeface="Calibri"/>
                <a:sym typeface="Calibri"/>
              </a:rPr>
              <a:t> to KPMG price and review</a:t>
            </a: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11</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31680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We will now </a:t>
            </a:r>
            <a:r>
              <a:rPr lang="en-US" sz="1200" b="0" i="0" u="none" strike="noStrike" cap="none" dirty="0" err="1">
                <a:solidFill>
                  <a:schemeClr val="dk1"/>
                </a:solidFill>
                <a:effectLst/>
                <a:latin typeface="Calibri"/>
                <a:ea typeface="Calibri"/>
                <a:cs typeface="Calibri"/>
                <a:sym typeface="Calibri"/>
              </a:rPr>
              <a:t>contuct</a:t>
            </a:r>
            <a:r>
              <a:rPr lang="en-US" sz="1200" b="0" i="0" u="none" strike="noStrike" cap="none" dirty="0">
                <a:solidFill>
                  <a:schemeClr val="dk1"/>
                </a:solidFill>
                <a:effectLst/>
                <a:latin typeface="Calibri"/>
                <a:ea typeface="Calibri"/>
                <a:cs typeface="Calibri"/>
                <a:sym typeface="Calibri"/>
              </a:rPr>
              <a:t> the predictive analysis. We want to understand the output and linked them to our descriptive analytics.</a:t>
            </a: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We compute the f1score of our model per area</a:t>
            </a:r>
          </a:p>
          <a:p>
            <a:pPr marL="0" marR="0" lvl="0" indent="0" algn="l" rtl="0">
              <a:lnSpc>
                <a:spcPct val="100000"/>
              </a:lnSpc>
              <a:spcBef>
                <a:spcPts val="0"/>
              </a:spcBef>
              <a:spcAft>
                <a:spcPts val="0"/>
              </a:spcAft>
              <a:buClr>
                <a:schemeClr val="dk1"/>
              </a:buClr>
              <a:buSzPts val="1400"/>
              <a:buFont typeface="Calibri"/>
              <a:buNone/>
            </a:pPr>
            <a:endParaRPr lang="en-US" sz="1200" b="0" i="0" u="none" strike="noStrike" cap="none" dirty="0">
              <a:solidFill>
                <a:schemeClr val="dk1"/>
              </a:solidFill>
              <a:effectLst/>
              <a:latin typeface="Calibri"/>
              <a:ea typeface="Calibri"/>
              <a:cs typeface="Calibri"/>
              <a:sym typeface="Calibri"/>
            </a:endParaRP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On the joint plot between the number of Airbnb accommodation and the f1 score we observe that the variance is higher when the number of accommodation is lower. </a:t>
            </a: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When we look at the right bottom graph we observe that this correspond to most of the locality not in the center </a:t>
            </a: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12</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323816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Now we will assume rob want to live at most 5km far from KPMG. Indeed he prefer to go by feet or by bike than </a:t>
            </a:r>
            <a:r>
              <a:rPr lang="en-US" sz="1200" b="0" i="0" u="none" strike="noStrike" cap="none" dirty="0" err="1">
                <a:solidFill>
                  <a:schemeClr val="dk1"/>
                </a:solidFill>
                <a:effectLst/>
                <a:latin typeface="Calibri"/>
                <a:ea typeface="Calibri"/>
                <a:cs typeface="Calibri"/>
                <a:sym typeface="Calibri"/>
              </a:rPr>
              <a:t>speading</a:t>
            </a:r>
            <a:r>
              <a:rPr lang="en-US" sz="1200" b="0" i="0" u="none" strike="noStrike" cap="none" dirty="0">
                <a:solidFill>
                  <a:schemeClr val="dk1"/>
                </a:solidFill>
                <a:effectLst/>
                <a:latin typeface="Calibri"/>
                <a:ea typeface="Calibri"/>
                <a:cs typeface="Calibri"/>
                <a:sym typeface="Calibri"/>
              </a:rPr>
              <a:t> hours in the traffic. This assumption has also the advantage to match the center of berlin. We expect therefore to have less variance in our results. </a:t>
            </a:r>
          </a:p>
          <a:p>
            <a:pPr marL="0" marR="0" lvl="0" indent="0" algn="l" rtl="0">
              <a:lnSpc>
                <a:spcPct val="100000"/>
              </a:lnSpc>
              <a:spcBef>
                <a:spcPts val="0"/>
              </a:spcBef>
              <a:spcAft>
                <a:spcPts val="0"/>
              </a:spcAft>
              <a:buClr>
                <a:schemeClr val="dk1"/>
              </a:buClr>
              <a:buSzPts val="1400"/>
              <a:buFont typeface="Calibri"/>
              <a:buNone/>
            </a:pPr>
            <a:endParaRPr lang="en-US" sz="1200" b="0" i="0" u="none" strike="noStrike" cap="none" dirty="0">
              <a:solidFill>
                <a:schemeClr val="dk1"/>
              </a:solidFill>
              <a:effectLst/>
              <a:latin typeface="Calibri"/>
              <a:ea typeface="Calibri"/>
              <a:cs typeface="Calibri"/>
              <a:sym typeface="Calibri"/>
            </a:endParaRP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We obtain better results</a:t>
            </a: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13</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689377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During this project I try to prioritize the </a:t>
            </a:r>
            <a:r>
              <a:rPr lang="en-US" sz="1200" b="0" i="0" u="none" strike="noStrike" cap="none" dirty="0" err="1">
                <a:solidFill>
                  <a:schemeClr val="dk1"/>
                </a:solidFill>
                <a:effectLst/>
                <a:latin typeface="Calibri"/>
                <a:ea typeface="Calibri"/>
                <a:cs typeface="Calibri"/>
                <a:sym typeface="Calibri"/>
              </a:rPr>
              <a:t>explanability</a:t>
            </a:r>
            <a:r>
              <a:rPr lang="en-US" sz="1200" b="0" i="0" u="none" strike="noStrike" cap="none" dirty="0">
                <a:solidFill>
                  <a:schemeClr val="dk1"/>
                </a:solidFill>
                <a:effectLst/>
                <a:latin typeface="Calibri"/>
                <a:ea typeface="Calibri"/>
                <a:cs typeface="Calibri"/>
                <a:sym typeface="Calibri"/>
              </a:rPr>
              <a:t> of my result and the presentation over hunting the best model performances. </a:t>
            </a: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Anyway, I would like to propose some improvement of the tasks.</a:t>
            </a:r>
          </a:p>
          <a:p>
            <a:pPr marL="0" marR="0" lvl="0" indent="0" algn="l" rtl="0">
              <a:lnSpc>
                <a:spcPct val="100000"/>
              </a:lnSpc>
              <a:spcBef>
                <a:spcPts val="0"/>
              </a:spcBef>
              <a:spcAft>
                <a:spcPts val="0"/>
              </a:spcAft>
              <a:buClr>
                <a:schemeClr val="dk1"/>
              </a:buClr>
              <a:buSzPts val="1400"/>
              <a:buFont typeface="Calibri"/>
              <a:buNone/>
            </a:pPr>
            <a:endParaRPr lang="en-US" sz="1200" b="0" i="0" u="none" strike="noStrike" cap="none" dirty="0">
              <a:solidFill>
                <a:schemeClr val="dk1"/>
              </a:solidFill>
              <a:effectLst/>
              <a:latin typeface="Calibri"/>
              <a:ea typeface="Calibri"/>
              <a:cs typeface="Calibri"/>
              <a:sym typeface="Calibri"/>
            </a:endParaRP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14</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383104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1"/>
        <p:cNvGrpSpPr/>
        <p:nvPr/>
      </p:nvGrpSpPr>
      <p:grpSpPr>
        <a:xfrm>
          <a:off x="0" y="0"/>
          <a:ext cx="0" cy="0"/>
          <a:chOff x="0" y="0"/>
          <a:chExt cx="0" cy="0"/>
        </a:xfrm>
      </p:grpSpPr>
      <p:sp>
        <p:nvSpPr>
          <p:cNvPr id="5992" name="Google Shape;5992;p200: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fr-FR" sz="1200" b="0" i="0" u="none" strike="noStrike" cap="none" dirty="0" err="1">
                <a:solidFill>
                  <a:schemeClr val="dk1"/>
                </a:solidFill>
                <a:latin typeface="Calibri"/>
                <a:ea typeface="Calibri"/>
                <a:cs typeface="Calibri"/>
                <a:sym typeface="Calibri"/>
              </a:rPr>
              <a:t>Thank</a:t>
            </a:r>
            <a:r>
              <a:rPr lang="fr-FR" sz="1200" b="0" i="0" u="none" strike="noStrike" cap="none" dirty="0">
                <a:solidFill>
                  <a:schemeClr val="dk1"/>
                </a:solidFill>
                <a:latin typeface="Calibri"/>
                <a:ea typeface="Calibri"/>
                <a:cs typeface="Calibri"/>
                <a:sym typeface="Calibri"/>
              </a:rPr>
              <a:t> </a:t>
            </a:r>
            <a:r>
              <a:rPr lang="fr-FR" sz="1200" b="0" i="0" u="none" strike="noStrike" cap="none" dirty="0" err="1">
                <a:solidFill>
                  <a:schemeClr val="dk1"/>
                </a:solidFill>
                <a:latin typeface="Calibri"/>
                <a:ea typeface="Calibri"/>
                <a:cs typeface="Calibri"/>
                <a:sym typeface="Calibri"/>
              </a:rPr>
              <a:t>you</a:t>
            </a:r>
            <a:r>
              <a:rPr lang="fr-FR" sz="1200" b="0" i="0" u="none" strike="noStrike" cap="none" dirty="0">
                <a:solidFill>
                  <a:schemeClr val="dk1"/>
                </a:solidFill>
                <a:latin typeface="Calibri"/>
                <a:ea typeface="Calibri"/>
                <a:cs typeface="Calibri"/>
                <a:sym typeface="Calibri"/>
              </a:rPr>
              <a:t> all for </a:t>
            </a:r>
            <a:r>
              <a:rPr lang="fr-FR" sz="1200" b="0" i="0" u="none" strike="noStrike" cap="none" dirty="0" err="1">
                <a:solidFill>
                  <a:schemeClr val="dk1"/>
                </a:solidFill>
                <a:latin typeface="Calibri"/>
                <a:ea typeface="Calibri"/>
                <a:cs typeface="Calibri"/>
                <a:sym typeface="Calibri"/>
              </a:rPr>
              <a:t>your</a:t>
            </a:r>
            <a:r>
              <a:rPr lang="fr-FR" sz="1200" b="0" i="0" u="none" strike="noStrike" cap="none" dirty="0">
                <a:solidFill>
                  <a:schemeClr val="dk1"/>
                </a:solidFill>
                <a:latin typeface="Calibri"/>
                <a:ea typeface="Calibri"/>
                <a:cs typeface="Calibri"/>
                <a:sym typeface="Calibri"/>
              </a:rPr>
              <a:t> attention</a:t>
            </a:r>
            <a:endParaRPr sz="1200" b="0" i="0" u="none" strike="noStrike" cap="none" dirty="0">
              <a:solidFill>
                <a:schemeClr val="dk1"/>
              </a:solidFill>
              <a:latin typeface="Calibri"/>
              <a:ea typeface="Calibri"/>
              <a:cs typeface="Calibri"/>
              <a:sym typeface="Calibri"/>
            </a:endParaRPr>
          </a:p>
        </p:txBody>
      </p:sp>
      <p:sp>
        <p:nvSpPr>
          <p:cNvPr id="5993" name="Google Shape;5993;p2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1. The project has been initiated by a Story and I will start by summarize it for you.</a:t>
            </a: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2. As a Data Scientist, our first task here is to understand the target, the constraint and set some assumptions in order to fit the task provided by the stakeholder or a company.</a:t>
            </a: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3. Our task is to create a classification / recommendation </a:t>
            </a:r>
            <a:r>
              <a:rPr lang="en-US" sz="1200" b="0" i="0" u="none" strike="noStrike" cap="none" dirty="0" err="1">
                <a:solidFill>
                  <a:schemeClr val="dk1"/>
                </a:solidFill>
                <a:effectLst/>
                <a:latin typeface="Calibri"/>
                <a:ea typeface="Calibri"/>
                <a:cs typeface="Calibri"/>
                <a:sym typeface="Calibri"/>
              </a:rPr>
              <a:t>Alrogithm</a:t>
            </a:r>
            <a:r>
              <a:rPr lang="en-US" sz="1200" b="0" i="0" u="none" strike="noStrike" cap="none" dirty="0">
                <a:solidFill>
                  <a:schemeClr val="dk1"/>
                </a:solidFill>
                <a:effectLst/>
                <a:latin typeface="Calibri"/>
                <a:ea typeface="Calibri"/>
                <a:cs typeface="Calibri"/>
                <a:sym typeface="Calibri"/>
              </a:rPr>
              <a:t> to predict the current location of ROB</a:t>
            </a: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4. Here we need to define what current location mean by setting a first </a:t>
            </a:r>
            <a:r>
              <a:rPr lang="en-US" sz="1200" b="0" i="0" u="none" strike="noStrike" cap="none" dirty="0" err="1">
                <a:solidFill>
                  <a:schemeClr val="dk1"/>
                </a:solidFill>
                <a:effectLst/>
                <a:latin typeface="Calibri"/>
                <a:ea typeface="Calibri"/>
                <a:cs typeface="Calibri"/>
                <a:sym typeface="Calibri"/>
              </a:rPr>
              <a:t>counstraint</a:t>
            </a:r>
            <a:r>
              <a:rPr lang="en-US" sz="1200" b="0" i="0" u="none" strike="noStrike" cap="none" dirty="0">
                <a:solidFill>
                  <a:schemeClr val="dk1"/>
                </a:solidFill>
                <a:effectLst/>
                <a:latin typeface="Calibri"/>
                <a:ea typeface="Calibri"/>
                <a:cs typeface="Calibri"/>
                <a:sym typeface="Calibri"/>
              </a:rPr>
              <a:t>. Being not too intrusive</a:t>
            </a: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5. We will therefore limit our prediction to “In which of </a:t>
            </a:r>
            <a:r>
              <a:rPr lang="en-US" sz="1200" dirty="0">
                <a:solidFill>
                  <a:schemeClr val="dk1"/>
                </a:solidFill>
                <a:latin typeface="Roboto Condensed"/>
                <a:ea typeface="Roboto Condensed"/>
                <a:cs typeface="Roboto Condensed"/>
              </a:rPr>
              <a:t>the </a:t>
            </a:r>
            <a:r>
              <a:rPr lang="en-US" sz="1200" b="1" dirty="0"/>
              <a:t>96 boroughs </a:t>
            </a:r>
            <a:r>
              <a:rPr lang="en-US" sz="1200" dirty="0"/>
              <a:t>of Berlin Rob is likely to live”</a:t>
            </a: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6. Now the question is How can we quantify this likelihood ? We define a score which the confidence score of our predictive models. Specifically, when our model will make is prediction about where is the most likely place where Rob might live, he will output probability. These probability will be our likelihood score.</a:t>
            </a:r>
          </a:p>
          <a:p>
            <a:pPr marL="0" marR="0" lvl="0" indent="0" algn="l" rtl="0">
              <a:lnSpc>
                <a:spcPct val="100000"/>
              </a:lnSpc>
              <a:spcBef>
                <a:spcPts val="0"/>
              </a:spcBef>
              <a:spcAft>
                <a:spcPts val="0"/>
              </a:spcAft>
              <a:buClr>
                <a:schemeClr val="dk1"/>
              </a:buClr>
              <a:buSzPts val="1400"/>
              <a:buFont typeface="Calibri"/>
              <a:buNone/>
            </a:pPr>
            <a:endParaRPr lang="en-US" sz="1200" b="0" i="0" u="none" strike="noStrike" cap="none" dirty="0">
              <a:solidFill>
                <a:schemeClr val="dk1"/>
              </a:solidFill>
              <a:effectLst/>
              <a:latin typeface="Calibri"/>
              <a:ea typeface="Calibri"/>
              <a:cs typeface="Calibri"/>
              <a:sym typeface="Calibri"/>
            </a:endParaRP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We know have set our target, constraint and a solution for quantifying the likelihood of Rob living in each of the 96 Borough of Berlin</a:t>
            </a:r>
          </a:p>
          <a:p>
            <a:pPr marL="0" marR="0" lvl="0" indent="0" algn="l" rtl="0">
              <a:lnSpc>
                <a:spcPct val="100000"/>
              </a:lnSpc>
              <a:spcBef>
                <a:spcPts val="0"/>
              </a:spcBef>
              <a:spcAft>
                <a:spcPts val="0"/>
              </a:spcAft>
              <a:buClr>
                <a:schemeClr val="dk1"/>
              </a:buClr>
              <a:buSzPts val="1400"/>
              <a:buFont typeface="Calibri"/>
              <a:buNone/>
            </a:pPr>
            <a:endParaRPr lang="en-US" sz="1200" b="0" i="0" u="none" strike="noStrike" cap="none" dirty="0">
              <a:solidFill>
                <a:schemeClr val="dk1"/>
              </a:solidFill>
              <a:effectLst/>
              <a:latin typeface="Calibri"/>
              <a:ea typeface="Calibri"/>
              <a:cs typeface="Calibri"/>
              <a:sym typeface="Calibri"/>
            </a:endParaRP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2</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776853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Our plan for solving the Task is divided into three equally important part : </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A descriptive task where we will understand every aspect of the data; the relation between each features there distribution and joint distribution. Handling the missing element through imputation and making a lot of statistical tests.</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A predictive Part, where we will select our final features, models and framework for solving our tasks</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Finally we will conduct a prescriptive analysis in order to interpret the output and leverage the synergies between the descriptive analytics and the predictive analytic in order to fit as well as possible our task. Broadly speaking, it is the human in the loop. We try to make the most from our pipeline.</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That’s being said, in this presentation I will mostly focus on the predictive and prescriptive part and afterward I will respond to any of you questions regarding the descriptive part</a:t>
            </a: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3</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01809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The features, the metric and the model</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Starting with the features. We have several type of features. We select 9 features for our predictive part</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6 of them are numeric with </a:t>
            </a:r>
            <a:r>
              <a:rPr lang="en-US" sz="1200" b="0" i="0" u="none" strike="noStrike" cap="none" dirty="0" err="1">
                <a:solidFill>
                  <a:schemeClr val="dk1"/>
                </a:solidFill>
                <a:effectLst/>
                <a:latin typeface="Calibri"/>
                <a:ea typeface="Calibri"/>
                <a:cs typeface="Calibri"/>
                <a:sym typeface="Calibri"/>
              </a:rPr>
              <a:t>discret</a:t>
            </a:r>
            <a:r>
              <a:rPr lang="en-US" sz="1200" b="0" i="0" u="none" strike="noStrike" cap="none" dirty="0">
                <a:solidFill>
                  <a:schemeClr val="dk1"/>
                </a:solidFill>
                <a:effectLst/>
                <a:latin typeface="Calibri"/>
                <a:ea typeface="Calibri"/>
                <a:cs typeface="Calibri"/>
                <a:sym typeface="Calibri"/>
              </a:rPr>
              <a:t> and continuous values</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3 of them are categorical.</a:t>
            </a:r>
          </a:p>
          <a:p>
            <a:pPr marL="628650" marR="0" lvl="1"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We need to predict the Score for the month of march 2017. We will use therefore the test set on march 2017 and the training set as all the data before this month</a:t>
            </a:r>
          </a:p>
          <a:p>
            <a:pPr marL="628650" marR="0" lvl="1"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Our target is the 96 borough of berlin</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Now I highlighted in green the two features that as been engineered. </a:t>
            </a: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4</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61573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Indeed, initially we have the information about the latitude and longitude of the Airbnb accommodation. </a:t>
            </a:r>
          </a:p>
          <a:p>
            <a:pPr marL="0" marR="0" lvl="0" indent="0" algn="l" rtl="0">
              <a:lnSpc>
                <a:spcPct val="100000"/>
              </a:lnSpc>
              <a:spcBef>
                <a:spcPts val="0"/>
              </a:spcBef>
              <a:spcAft>
                <a:spcPts val="0"/>
              </a:spcAft>
              <a:buClr>
                <a:schemeClr val="dk1"/>
              </a:buClr>
              <a:buSzPts val="1400"/>
              <a:buFont typeface="Calibri"/>
              <a:buNone/>
            </a:pPr>
            <a:endParaRPr lang="en-US" sz="1200" b="0" i="0" u="none" strike="noStrike" cap="none" dirty="0">
              <a:solidFill>
                <a:schemeClr val="dk1"/>
              </a:solidFill>
              <a:effectLst/>
              <a:latin typeface="Calibri"/>
              <a:ea typeface="Calibri"/>
              <a:cs typeface="Calibri"/>
              <a:sym typeface="Calibri"/>
            </a:endParaRP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As mention, we constrain our prediction to the 96 borough of berlin. Therefore, I will assign for a given latitude and longitude a borough As we can see on this graph</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I decide to add as features the distance to KPMG. Obviously when choosing a Airbnb we wish to be as close as possible to the most important places of the city. At least this is true for big cities. The natural choice would be to be close to the center or center of interest. For berlin it is particular since it doesn’t have real center. As a toy </a:t>
            </a:r>
            <a:r>
              <a:rPr lang="en-US" sz="1200" b="0" i="0" u="none" strike="noStrike" cap="none" dirty="0" err="1">
                <a:solidFill>
                  <a:schemeClr val="dk1"/>
                </a:solidFill>
                <a:effectLst/>
                <a:latin typeface="Calibri"/>
                <a:ea typeface="Calibri"/>
                <a:cs typeface="Calibri"/>
                <a:sym typeface="Calibri"/>
              </a:rPr>
              <a:t>exemple</a:t>
            </a:r>
            <a:r>
              <a:rPr lang="en-US" sz="1200" b="0" i="0" u="none" strike="noStrike" cap="none" dirty="0">
                <a:solidFill>
                  <a:schemeClr val="dk1"/>
                </a:solidFill>
                <a:effectLst/>
                <a:latin typeface="Calibri"/>
                <a:ea typeface="Calibri"/>
                <a:cs typeface="Calibri"/>
                <a:sym typeface="Calibri"/>
              </a:rPr>
              <a:t> I decide to assume that KPMG is the center of interest. It is a toy </a:t>
            </a:r>
            <a:r>
              <a:rPr lang="en-US" sz="1200" b="0" i="0" u="none" strike="noStrike" cap="none" dirty="0" err="1">
                <a:solidFill>
                  <a:schemeClr val="dk1"/>
                </a:solidFill>
                <a:effectLst/>
                <a:latin typeface="Calibri"/>
                <a:ea typeface="Calibri"/>
                <a:cs typeface="Calibri"/>
                <a:sym typeface="Calibri"/>
              </a:rPr>
              <a:t>exemple</a:t>
            </a:r>
            <a:r>
              <a:rPr lang="en-US" sz="1200" b="0" i="0" u="none" strike="noStrike" cap="none" dirty="0">
                <a:solidFill>
                  <a:schemeClr val="dk1"/>
                </a:solidFill>
                <a:effectLst/>
                <a:latin typeface="Calibri"/>
                <a:ea typeface="Calibri"/>
                <a:cs typeface="Calibri"/>
                <a:sym typeface="Calibri"/>
              </a:rPr>
              <a:t>, but it fits our task and it is not far from many famous places of berlin</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I compute the distance to KPMG using the geodesic distance. </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endParaRPr lang="en-US" sz="1200" b="0" i="0" u="none" strike="noStrike" cap="none" dirty="0">
              <a:solidFill>
                <a:schemeClr val="dk1"/>
              </a:solidFill>
              <a:effectLst/>
              <a:latin typeface="Calibri"/>
              <a:ea typeface="Calibri"/>
              <a:cs typeface="Calibri"/>
              <a:sym typeface="Calibri"/>
            </a:endParaRP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5</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525499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We select our metric based on some observation : </a:t>
            </a:r>
          </a:p>
          <a:p>
            <a:pPr marL="228600" marR="0" lvl="0" indent="-228600" algn="l" rtl="0">
              <a:lnSpc>
                <a:spcPct val="100000"/>
              </a:lnSpc>
              <a:spcBef>
                <a:spcPts val="0"/>
              </a:spcBef>
              <a:spcAft>
                <a:spcPts val="0"/>
              </a:spcAft>
              <a:buClr>
                <a:schemeClr val="dk1"/>
              </a:buClr>
              <a:buSzPts val="1400"/>
              <a:buFont typeface="Calibri"/>
              <a:buAutoNum type="arabicPeriod"/>
            </a:pPr>
            <a:r>
              <a:rPr lang="en-US" sz="1200" b="0" i="0" u="none" strike="noStrike" cap="none" dirty="0">
                <a:solidFill>
                  <a:schemeClr val="dk1"/>
                </a:solidFill>
                <a:effectLst/>
                <a:latin typeface="Calibri"/>
                <a:ea typeface="Calibri"/>
                <a:cs typeface="Calibri"/>
                <a:sym typeface="Calibri"/>
              </a:rPr>
              <a:t>Our dataset is highly unbalanced </a:t>
            </a:r>
          </a:p>
          <a:p>
            <a:pPr marL="228600" marR="0" lvl="0" indent="-228600" algn="l" rtl="0">
              <a:lnSpc>
                <a:spcPct val="100000"/>
              </a:lnSpc>
              <a:spcBef>
                <a:spcPts val="0"/>
              </a:spcBef>
              <a:spcAft>
                <a:spcPts val="0"/>
              </a:spcAft>
              <a:buClr>
                <a:schemeClr val="dk1"/>
              </a:buClr>
              <a:buSzPts val="1400"/>
              <a:buFont typeface="Calibri"/>
              <a:buAutoNum type="arabicPeriod"/>
            </a:pPr>
            <a:r>
              <a:rPr lang="en-US" sz="1200" b="0" i="0" u="none" strike="noStrike" cap="none" dirty="0">
                <a:solidFill>
                  <a:schemeClr val="dk1"/>
                </a:solidFill>
                <a:effectLst/>
                <a:latin typeface="Calibri"/>
                <a:ea typeface="Calibri"/>
                <a:cs typeface="Calibri"/>
                <a:sym typeface="Calibri"/>
              </a:rPr>
              <a:t>Our task looks like a recommender system. Indeed we would like not only to have the most probable area of berlin but be at least confident that Rob is living in one of the 5 most probable area.</a:t>
            </a:r>
          </a:p>
          <a:p>
            <a:pPr marL="228600" marR="0" lvl="0" indent="-228600" algn="l" rtl="0">
              <a:lnSpc>
                <a:spcPct val="100000"/>
              </a:lnSpc>
              <a:spcBef>
                <a:spcPts val="0"/>
              </a:spcBef>
              <a:spcAft>
                <a:spcPts val="0"/>
              </a:spcAft>
              <a:buClr>
                <a:schemeClr val="dk1"/>
              </a:buClr>
              <a:buSzPts val="1400"/>
              <a:buFont typeface="Calibri"/>
              <a:buAutoNum type="arabicPeriod"/>
            </a:pPr>
            <a:r>
              <a:rPr lang="en-US" sz="1200" b="0" i="0" u="none" strike="noStrike" cap="none" dirty="0">
                <a:solidFill>
                  <a:schemeClr val="dk1"/>
                </a:solidFill>
                <a:effectLst/>
                <a:latin typeface="Calibri"/>
                <a:ea typeface="Calibri"/>
                <a:cs typeface="Calibri"/>
                <a:sym typeface="Calibri"/>
              </a:rPr>
              <a:t>As we can see on these graph the dataset is unbalanced. On the left we have the density of listening per Locality and on the right the relative and absolute frequency. </a:t>
            </a:r>
          </a:p>
          <a:p>
            <a:pPr marL="228600" marR="0" lvl="0" indent="-228600" algn="l" rtl="0">
              <a:lnSpc>
                <a:spcPct val="100000"/>
              </a:lnSpc>
              <a:spcBef>
                <a:spcPts val="0"/>
              </a:spcBef>
              <a:spcAft>
                <a:spcPts val="0"/>
              </a:spcAft>
              <a:buClr>
                <a:schemeClr val="dk1"/>
              </a:buClr>
              <a:buSzPts val="1400"/>
              <a:buFont typeface="Calibri"/>
              <a:buAutoNum type="arabicPeriod"/>
            </a:pPr>
            <a:r>
              <a:rPr lang="en-US" sz="1200" b="0" i="0" u="none" strike="noStrike" cap="none" dirty="0">
                <a:solidFill>
                  <a:schemeClr val="dk1"/>
                </a:solidFill>
                <a:effectLst/>
                <a:latin typeface="Calibri"/>
                <a:ea typeface="Calibri"/>
                <a:cs typeface="Calibri"/>
                <a:sym typeface="Calibri"/>
              </a:rPr>
              <a:t>The first four </a:t>
            </a:r>
            <a:r>
              <a:rPr lang="en-US" sz="1200" b="0" i="0" u="none" strike="noStrike" cap="none" dirty="0" err="1">
                <a:solidFill>
                  <a:schemeClr val="dk1"/>
                </a:solidFill>
                <a:effectLst/>
                <a:latin typeface="Calibri"/>
                <a:ea typeface="Calibri"/>
                <a:cs typeface="Calibri"/>
                <a:sym typeface="Calibri"/>
              </a:rPr>
              <a:t>neighbood</a:t>
            </a:r>
            <a:r>
              <a:rPr lang="en-US" sz="1200" b="0" i="0" u="none" strike="noStrike" cap="none" dirty="0">
                <a:solidFill>
                  <a:schemeClr val="dk1"/>
                </a:solidFill>
                <a:effectLst/>
                <a:latin typeface="Calibri"/>
                <a:ea typeface="Calibri"/>
                <a:cs typeface="Calibri"/>
                <a:sym typeface="Calibri"/>
              </a:rPr>
              <a:t> count as 77.68 % of the listening. Please note that there is 12 neighborhood in Berlin and 96 locality. </a:t>
            </a: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6</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243647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 We will choose the f1 score as it is a really well suited </a:t>
            </a:r>
            <a:r>
              <a:rPr lang="en-US" sz="1200" b="0" i="0" u="none" strike="noStrike" cap="none" dirty="0" err="1">
                <a:solidFill>
                  <a:schemeClr val="dk1"/>
                </a:solidFill>
                <a:effectLst/>
                <a:latin typeface="Calibri"/>
                <a:ea typeface="Calibri"/>
                <a:cs typeface="Calibri"/>
                <a:sym typeface="Calibri"/>
              </a:rPr>
              <a:t>metrc</a:t>
            </a:r>
            <a:r>
              <a:rPr lang="en-US" sz="1200" b="0" i="0" u="none" strike="noStrike" cap="none" dirty="0">
                <a:solidFill>
                  <a:schemeClr val="dk1"/>
                </a:solidFill>
                <a:effectLst/>
                <a:latin typeface="Calibri"/>
                <a:ea typeface="Calibri"/>
                <a:cs typeface="Calibri"/>
                <a:sym typeface="Calibri"/>
              </a:rPr>
              <a:t> for un balanced classes. I won’t enter to much into the details</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second metric we choose is a standard metric for recommender system the normalized discount cumulative Gain. </a:t>
            </a:r>
          </a:p>
          <a:p>
            <a:pPr marL="628650" marR="0" lvl="1"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Briefly, we would like the real answer to be included in the top 5 predictions. Additionally, we want the answer to be in the top 1 position rather than in the top 4. Therefore the ordering of the most probable location count. This is what does this metric. The Discount cumulative Gain. The normalization part might be ignore in our context. Shortly, we are </a:t>
            </a:r>
            <a:r>
              <a:rPr lang="en-US" sz="1200" b="0" i="0" u="none" strike="noStrike" cap="none" dirty="0" err="1">
                <a:solidFill>
                  <a:schemeClr val="dk1"/>
                </a:solidFill>
                <a:effectLst/>
                <a:latin typeface="Calibri"/>
                <a:ea typeface="Calibri"/>
                <a:cs typeface="Calibri"/>
                <a:sym typeface="Calibri"/>
              </a:rPr>
              <a:t>devided</a:t>
            </a:r>
            <a:r>
              <a:rPr lang="en-US" sz="1200" b="0" i="0" u="none" strike="noStrike" cap="none" dirty="0">
                <a:solidFill>
                  <a:schemeClr val="dk1"/>
                </a:solidFill>
                <a:effectLst/>
                <a:latin typeface="Calibri"/>
                <a:ea typeface="Calibri"/>
                <a:cs typeface="Calibri"/>
                <a:sym typeface="Calibri"/>
              </a:rPr>
              <a:t> our score by the idea score. In our context it is always 1. </a:t>
            </a:r>
          </a:p>
          <a:p>
            <a:pPr marL="0" marR="0" lvl="0" indent="0" algn="l" rtl="0">
              <a:lnSpc>
                <a:spcPct val="100000"/>
              </a:lnSpc>
              <a:spcBef>
                <a:spcPts val="0"/>
              </a:spcBef>
              <a:spcAft>
                <a:spcPts val="0"/>
              </a:spcAft>
              <a:buClr>
                <a:schemeClr val="dk1"/>
              </a:buClr>
              <a:buSzPts val="1400"/>
              <a:buFont typeface="Calibri"/>
              <a:buNone/>
            </a:pPr>
            <a:endParaRPr lang="en-US" sz="1200" b="0" i="0" u="none" strike="noStrike" cap="none" dirty="0">
              <a:solidFill>
                <a:schemeClr val="dk1"/>
              </a:solidFill>
              <a:effectLst/>
              <a:latin typeface="Calibri"/>
              <a:ea typeface="Calibri"/>
              <a:cs typeface="Calibri"/>
              <a:sym typeface="Calibri"/>
            </a:endParaRP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7</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278275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1.Our third observation is that our dataset contain many outliers and different type of data. This is the price per night for the different Airbnb with the outliers and this is when we remove the outliers. Removing the outlier reduce the dataset of only 2 %.</a:t>
            </a:r>
          </a:p>
          <a:p>
            <a:pPr marL="0" marR="0" lvl="0" indent="0" algn="l" rtl="0">
              <a:lnSpc>
                <a:spcPct val="100000"/>
              </a:lnSpc>
              <a:spcBef>
                <a:spcPts val="0"/>
              </a:spcBef>
              <a:spcAft>
                <a:spcPts val="0"/>
              </a:spcAft>
              <a:buClr>
                <a:schemeClr val="dk1"/>
              </a:buClr>
              <a:buSzPts val="1400"/>
              <a:buFont typeface="Calibri"/>
              <a:buNone/>
            </a:pPr>
            <a:endParaRPr lang="en-US" sz="1200" b="0" i="0" u="none" strike="noStrike" cap="none" dirty="0">
              <a:solidFill>
                <a:schemeClr val="dk1"/>
              </a:solidFill>
              <a:effectLst/>
              <a:latin typeface="Calibri"/>
              <a:ea typeface="Calibri"/>
              <a:cs typeface="Calibri"/>
              <a:sym typeface="Calibri"/>
            </a:endParaRPr>
          </a:p>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2. We won’t remove the outliers because we will use models that handle such cases</a:t>
            </a:r>
          </a:p>
          <a:p>
            <a:pPr marL="0" marR="0" lvl="0" indent="0" algn="l" rtl="0">
              <a:lnSpc>
                <a:spcPct val="100000"/>
              </a:lnSpc>
              <a:spcBef>
                <a:spcPts val="0"/>
              </a:spcBef>
              <a:spcAft>
                <a:spcPts val="0"/>
              </a:spcAft>
              <a:buClr>
                <a:schemeClr val="dk1"/>
              </a:buClr>
              <a:buSzPts val="1400"/>
              <a:buFont typeface="Calibri"/>
              <a:buNone/>
            </a:pPr>
            <a:endParaRPr lang="en-US" sz="1200" b="0" i="0" u="none" strike="noStrike" cap="none" dirty="0">
              <a:solidFill>
                <a:schemeClr val="dk1"/>
              </a:solidFill>
              <a:effectLst/>
              <a:latin typeface="Calibri"/>
              <a:ea typeface="Calibri"/>
              <a:cs typeface="Calibri"/>
              <a:sym typeface="Calibri"/>
            </a:endParaRPr>
          </a:p>
          <a:p>
            <a:pPr marL="0" marR="0" lvl="0" indent="0" algn="l" rtl="0">
              <a:lnSpc>
                <a:spcPct val="100000"/>
              </a:lnSpc>
              <a:spcBef>
                <a:spcPts val="0"/>
              </a:spcBef>
              <a:spcAft>
                <a:spcPts val="0"/>
              </a:spcAft>
              <a:buClr>
                <a:schemeClr val="dk1"/>
              </a:buClr>
              <a:buSzPts val="1400"/>
              <a:buFont typeface="Calibri"/>
              <a:buNone/>
            </a:pPr>
            <a:endParaRPr lang="en-US" sz="1200" b="0" i="0" u="none" strike="noStrike" cap="none" dirty="0">
              <a:solidFill>
                <a:schemeClr val="dk1"/>
              </a:solidFill>
              <a:effectLst/>
              <a:latin typeface="Calibri"/>
              <a:ea typeface="Calibri"/>
              <a:cs typeface="Calibri"/>
              <a:sym typeface="Calibri"/>
            </a:endParaRP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8</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15691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200" b="0" i="0" u="none" strike="noStrike" cap="none" dirty="0">
                <a:solidFill>
                  <a:schemeClr val="dk1"/>
                </a:solidFill>
                <a:effectLst/>
                <a:latin typeface="Calibri"/>
                <a:ea typeface="Calibri"/>
                <a:cs typeface="Calibri"/>
                <a:sym typeface="Calibri"/>
              </a:rPr>
              <a:t>* We select as baseline regular classification : Logistic regression, Naïve bayes and KNN. They require a lot of assumption about the data</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We will favorize the tree based models as it handle</a:t>
            </a:r>
          </a:p>
          <a:p>
            <a:pPr marL="171450" marR="0" lvl="0" indent="-171450" algn="l" rtl="0">
              <a:lnSpc>
                <a:spcPct val="10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Decision tree, Random Forest and </a:t>
            </a:r>
            <a:r>
              <a:rPr lang="en-US" sz="1200" b="0" i="0" u="none" strike="noStrike" cap="none" dirty="0" err="1">
                <a:solidFill>
                  <a:schemeClr val="dk1"/>
                </a:solidFill>
                <a:effectLst/>
                <a:latin typeface="Calibri"/>
                <a:ea typeface="Calibri"/>
                <a:cs typeface="Calibri"/>
                <a:sym typeface="Calibri"/>
              </a:rPr>
              <a:t>XGboosting</a:t>
            </a:r>
            <a:endParaRPr lang="en-US" sz="1200" b="0" i="0" u="none" strike="noStrike" cap="none" dirty="0">
              <a:solidFill>
                <a:schemeClr val="dk1"/>
              </a:solidFill>
              <a:effectLst/>
              <a:latin typeface="Calibri"/>
              <a:ea typeface="Calibri"/>
              <a:cs typeface="Calibri"/>
              <a:sym typeface="Calibri"/>
            </a:endParaRPr>
          </a:p>
        </p:txBody>
      </p:sp>
      <p:sp>
        <p:nvSpPr>
          <p:cNvPr id="139" name="Google Shape;1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9</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850987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BLANK" type="blank">
  <p:cSld name="BLANK">
    <p:bg>
      <p:bgPr>
        <a:solidFill>
          <a:srgbClr val="F2F2F5"/>
        </a:solidFill>
        <a:effectLst/>
      </p:bgPr>
    </p:bg>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DEFAULT SLIDE">
  <p:cSld name="DEFAULT SLIDE">
    <p:spTree>
      <p:nvGrpSpPr>
        <p:cNvPr id="1" name="Shape 12"/>
        <p:cNvGrpSpPr/>
        <p:nvPr/>
      </p:nvGrpSpPr>
      <p:grpSpPr>
        <a:xfrm>
          <a:off x="0" y="0"/>
          <a:ext cx="0" cy="0"/>
          <a:chOff x="0" y="0"/>
          <a:chExt cx="0" cy="0"/>
        </a:xfrm>
      </p:grpSpPr>
      <p:cxnSp>
        <p:nvCxnSpPr>
          <p:cNvPr id="13" name="Google Shape;13;p203"/>
          <p:cNvCxnSpPr/>
          <p:nvPr/>
        </p:nvCxnSpPr>
        <p:spPr>
          <a:xfrm>
            <a:off x="704850" y="677100"/>
            <a:ext cx="0" cy="1028700"/>
          </a:xfrm>
          <a:prstGeom prst="straightConnector1">
            <a:avLst/>
          </a:prstGeom>
          <a:noFill/>
          <a:ln w="63500" cap="flat" cmpd="sng">
            <a:solidFill>
              <a:schemeClr val="accent1"/>
            </a:solidFill>
            <a:prstDash val="solid"/>
            <a:miter lim="800000"/>
            <a:headEnd type="none" w="sm" len="sm"/>
            <a:tailEnd type="none" w="sm" len="sm"/>
          </a:ln>
        </p:spPr>
      </p:cxnSp>
      <p:cxnSp>
        <p:nvCxnSpPr>
          <p:cNvPr id="14" name="Google Shape;14;p203"/>
          <p:cNvCxnSpPr/>
          <p:nvPr/>
        </p:nvCxnSpPr>
        <p:spPr>
          <a:xfrm>
            <a:off x="704850" y="9186985"/>
            <a:ext cx="0" cy="742800"/>
          </a:xfrm>
          <a:prstGeom prst="straightConnector1">
            <a:avLst/>
          </a:prstGeom>
          <a:noFill/>
          <a:ln w="63500" cap="flat" cmpd="sng">
            <a:solidFill>
              <a:schemeClr val="accent1"/>
            </a:solidFill>
            <a:prstDash val="solid"/>
            <a:miter lim="800000"/>
            <a:headEnd type="none" w="sm" len="sm"/>
            <a:tailEnd type="none" w="sm" len="sm"/>
          </a:ln>
        </p:spPr>
      </p:cxnSp>
      <p:cxnSp>
        <p:nvCxnSpPr>
          <p:cNvPr id="15" name="Google Shape;15;p203"/>
          <p:cNvCxnSpPr/>
          <p:nvPr/>
        </p:nvCxnSpPr>
        <p:spPr>
          <a:xfrm>
            <a:off x="16744950" y="9186985"/>
            <a:ext cx="0" cy="742800"/>
          </a:xfrm>
          <a:prstGeom prst="straightConnector1">
            <a:avLst/>
          </a:prstGeom>
          <a:noFill/>
          <a:ln w="63500" cap="flat" cmpd="sng">
            <a:solidFill>
              <a:schemeClr val="accent1"/>
            </a:solidFill>
            <a:prstDash val="solid"/>
            <a:miter lim="800000"/>
            <a:headEnd type="none" w="sm" len="sm"/>
            <a:tailEnd type="none" w="sm" len="sm"/>
          </a:ln>
        </p:spPr>
      </p:cxnSp>
      <p:sp>
        <p:nvSpPr>
          <p:cNvPr id="16" name="Google Shape;16;p203"/>
          <p:cNvSpPr txBox="1">
            <a:spLocks noGrp="1"/>
          </p:cNvSpPr>
          <p:nvPr>
            <p:ph type="title"/>
          </p:nvPr>
        </p:nvSpPr>
        <p:spPr>
          <a:xfrm>
            <a:off x="876300" y="377100"/>
            <a:ext cx="5496000" cy="1328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4500"/>
              <a:buFont typeface="Roboto"/>
              <a:buNone/>
              <a:defRPr sz="4500" b="1"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7" name="Google Shape;17;p203"/>
          <p:cNvSpPr txBox="1"/>
          <p:nvPr/>
        </p:nvSpPr>
        <p:spPr>
          <a:xfrm>
            <a:off x="16943300" y="9186900"/>
            <a:ext cx="1086000" cy="7431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accent2"/>
              </a:buClr>
              <a:buSzPts val="2800"/>
              <a:buFont typeface="Roboto"/>
              <a:buNone/>
            </a:pPr>
            <a:r>
              <a:rPr lang="en-US" sz="2800" b="1" i="0" u="none" strike="noStrike" cap="none">
                <a:solidFill>
                  <a:schemeClr val="accent2"/>
                </a:solidFill>
                <a:latin typeface="Roboto"/>
                <a:ea typeface="Roboto"/>
                <a:cs typeface="Roboto"/>
                <a:sym typeface="Roboto"/>
              </a:rPr>
              <a:t>page</a:t>
            </a:r>
            <a:endParaRPr sz="2800" b="1" i="0" u="none" strike="noStrike" cap="none">
              <a:solidFill>
                <a:schemeClr val="accent2"/>
              </a:solidFill>
              <a:latin typeface="Roboto"/>
              <a:ea typeface="Roboto"/>
              <a:cs typeface="Roboto"/>
              <a:sym typeface="Roboto"/>
            </a:endParaRPr>
          </a:p>
          <a:p>
            <a:pPr marL="0" marR="0" lvl="0" indent="0" algn="l" rtl="0">
              <a:lnSpc>
                <a:spcPct val="100000"/>
              </a:lnSpc>
              <a:spcBef>
                <a:spcPts val="0"/>
              </a:spcBef>
              <a:spcAft>
                <a:spcPts val="0"/>
              </a:spcAft>
              <a:buClr>
                <a:schemeClr val="accent2"/>
              </a:buClr>
              <a:buSzPts val="2800"/>
              <a:buFont typeface="Roboto"/>
              <a:buNone/>
            </a:pPr>
            <a:fld id="{00000000-1234-1234-1234-123412341234}" type="slidenum">
              <a:rPr lang="en-US" sz="2800" b="1" i="0" u="none" strike="noStrike" cap="none">
                <a:solidFill>
                  <a:schemeClr val="accent2"/>
                </a:solidFill>
                <a:latin typeface="Roboto"/>
                <a:ea typeface="Roboto"/>
                <a:cs typeface="Roboto"/>
                <a:sym typeface="Roboto"/>
              </a:rPr>
              <a:t>‹#›</a:t>
            </a:fld>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ise en page personnalisée 1">
  <p:cSld name="CUSTOM">
    <p:spTree>
      <p:nvGrpSpPr>
        <p:cNvPr id="1" name="Shape 18"/>
        <p:cNvGrpSpPr/>
        <p:nvPr/>
      </p:nvGrpSpPr>
      <p:grpSpPr>
        <a:xfrm>
          <a:off x="0" y="0"/>
          <a:ext cx="0" cy="0"/>
          <a:chOff x="0" y="0"/>
          <a:chExt cx="0" cy="0"/>
        </a:xfrm>
      </p:grpSpPr>
      <p:sp>
        <p:nvSpPr>
          <p:cNvPr id="19" name="Google Shape;19;g6ad2858b67_0_78"/>
          <p:cNvSpPr txBox="1">
            <a:spLocks noGrp="1"/>
          </p:cNvSpPr>
          <p:nvPr>
            <p:ph type="sldNum" idx="12"/>
          </p:nvPr>
        </p:nvSpPr>
        <p:spPr>
          <a:xfrm>
            <a:off x="16599300" y="9067500"/>
            <a:ext cx="1688700" cy="1219500"/>
          </a:xfrm>
          <a:prstGeom prst="rect">
            <a:avLst/>
          </a:prstGeom>
          <a:noFill/>
          <a:ln>
            <a:noFill/>
          </a:ln>
        </p:spPr>
        <p:txBody>
          <a:bodyPr spcFirstLastPara="1" wrap="square" lIns="167625" tIns="167625" rIns="167625" bIns="167625" anchor="t" anchorCtr="0">
            <a:noAutofit/>
          </a:bodyPr>
          <a:lstStyle>
            <a:lvl1pPr marL="0" marR="0" lvl="0" indent="0" algn="l">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1pPr>
            <a:lvl2pPr marL="0" marR="0" lvl="1" indent="0" algn="l">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2pPr>
            <a:lvl3pPr marL="0" marR="0" lvl="2" indent="0" algn="l">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3pPr>
            <a:lvl4pPr marL="0" marR="0" lvl="3" indent="0" algn="l">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4pPr>
            <a:lvl5pPr marL="0" marR="0" lvl="4" indent="0" algn="l">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5pPr>
            <a:lvl6pPr marL="0" marR="0" lvl="5" indent="0" algn="l">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6pPr>
            <a:lvl7pPr marL="0" marR="0" lvl="6" indent="0" algn="l">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7pPr>
            <a:lvl8pPr marL="0" marR="0" lvl="7" indent="0" algn="l">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8pPr>
            <a:lvl9pPr marL="0" marR="0" lvl="8" indent="0" algn="l">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9p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DARK BOTTOM SLIDE">
  <p:cSld name="DARK BOTTOM SLIDE">
    <p:spTree>
      <p:nvGrpSpPr>
        <p:cNvPr id="1" name="Shape 20"/>
        <p:cNvGrpSpPr/>
        <p:nvPr/>
      </p:nvGrpSpPr>
      <p:grpSpPr>
        <a:xfrm>
          <a:off x="0" y="0"/>
          <a:ext cx="0" cy="0"/>
          <a:chOff x="0" y="0"/>
          <a:chExt cx="0" cy="0"/>
        </a:xfrm>
      </p:grpSpPr>
      <p:sp>
        <p:nvSpPr>
          <p:cNvPr id="21" name="Google Shape;21;p208"/>
          <p:cNvSpPr/>
          <p:nvPr/>
        </p:nvSpPr>
        <p:spPr>
          <a:xfrm>
            <a:off x="-103000" y="5040500"/>
            <a:ext cx="18288001" cy="51435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800"/>
              <a:buFont typeface="Arial"/>
              <a:buNone/>
            </a:pPr>
            <a:endParaRPr sz="2800" b="0" i="0" u="none" strike="noStrike" cap="none">
              <a:solidFill>
                <a:schemeClr val="dk1"/>
              </a:solidFill>
              <a:latin typeface="Roboto"/>
              <a:ea typeface="Roboto"/>
              <a:cs typeface="Roboto"/>
              <a:sym typeface="Roboto"/>
            </a:endParaRPr>
          </a:p>
        </p:txBody>
      </p:sp>
      <p:cxnSp>
        <p:nvCxnSpPr>
          <p:cNvPr id="22" name="Google Shape;22;p208"/>
          <p:cNvCxnSpPr/>
          <p:nvPr/>
        </p:nvCxnSpPr>
        <p:spPr>
          <a:xfrm>
            <a:off x="704850" y="685800"/>
            <a:ext cx="0" cy="1028700"/>
          </a:xfrm>
          <a:prstGeom prst="straightConnector1">
            <a:avLst/>
          </a:prstGeom>
          <a:noFill/>
          <a:ln w="63500" cap="flat" cmpd="sng">
            <a:solidFill>
              <a:schemeClr val="accent1"/>
            </a:solidFill>
            <a:prstDash val="solid"/>
            <a:miter lim="800000"/>
            <a:headEnd type="none" w="sm" len="sm"/>
            <a:tailEnd type="none" w="sm" len="sm"/>
          </a:ln>
        </p:spPr>
      </p:cxnSp>
      <p:sp>
        <p:nvSpPr>
          <p:cNvPr id="23" name="Google Shape;23;p208"/>
          <p:cNvSpPr txBox="1"/>
          <p:nvPr/>
        </p:nvSpPr>
        <p:spPr>
          <a:xfrm>
            <a:off x="876300" y="9081407"/>
            <a:ext cx="1086000" cy="954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2800"/>
              <a:buFont typeface="Roboto"/>
              <a:buNone/>
            </a:pPr>
            <a:r>
              <a:rPr lang="en-US" sz="2800" b="1" i="0" u="none" strike="noStrike" cap="none">
                <a:solidFill>
                  <a:schemeClr val="lt1"/>
                </a:solidFill>
                <a:latin typeface="Roboto"/>
                <a:ea typeface="Roboto"/>
                <a:cs typeface="Roboto"/>
                <a:sym typeface="Roboto"/>
              </a:rPr>
              <a:t>your logo</a:t>
            </a:r>
            <a:endParaRPr sz="2000" b="1" i="0" u="none" strike="noStrike" cap="none">
              <a:solidFill>
                <a:schemeClr val="lt1"/>
              </a:solidFill>
              <a:latin typeface="Roboto"/>
              <a:ea typeface="Roboto"/>
              <a:cs typeface="Roboto"/>
              <a:sym typeface="Roboto"/>
            </a:endParaRPr>
          </a:p>
        </p:txBody>
      </p:sp>
      <p:cxnSp>
        <p:nvCxnSpPr>
          <p:cNvPr id="24" name="Google Shape;24;p208"/>
          <p:cNvCxnSpPr/>
          <p:nvPr/>
        </p:nvCxnSpPr>
        <p:spPr>
          <a:xfrm>
            <a:off x="704850" y="9186985"/>
            <a:ext cx="0" cy="742800"/>
          </a:xfrm>
          <a:prstGeom prst="straightConnector1">
            <a:avLst/>
          </a:prstGeom>
          <a:noFill/>
          <a:ln w="63500" cap="flat" cmpd="sng">
            <a:solidFill>
              <a:schemeClr val="accent1"/>
            </a:solidFill>
            <a:prstDash val="solid"/>
            <a:miter lim="800000"/>
            <a:headEnd type="none" w="sm" len="sm"/>
            <a:tailEnd type="none" w="sm" len="sm"/>
          </a:ln>
        </p:spPr>
      </p:cxnSp>
      <p:cxnSp>
        <p:nvCxnSpPr>
          <p:cNvPr id="25" name="Google Shape;25;p208"/>
          <p:cNvCxnSpPr/>
          <p:nvPr/>
        </p:nvCxnSpPr>
        <p:spPr>
          <a:xfrm>
            <a:off x="16744950" y="9186985"/>
            <a:ext cx="0" cy="742800"/>
          </a:xfrm>
          <a:prstGeom prst="straightConnector1">
            <a:avLst/>
          </a:prstGeom>
          <a:noFill/>
          <a:ln w="63500" cap="flat" cmpd="sng">
            <a:solidFill>
              <a:schemeClr val="accent1"/>
            </a:solidFill>
            <a:prstDash val="solid"/>
            <a:miter lim="800000"/>
            <a:headEnd type="none" w="sm" len="sm"/>
            <a:tailEnd type="none" w="sm" len="sm"/>
          </a:ln>
        </p:spPr>
      </p:cxnSp>
      <p:sp>
        <p:nvSpPr>
          <p:cNvPr id="26" name="Google Shape;26;p208"/>
          <p:cNvSpPr txBox="1">
            <a:spLocks noGrp="1"/>
          </p:cNvSpPr>
          <p:nvPr>
            <p:ph type="title"/>
          </p:nvPr>
        </p:nvSpPr>
        <p:spPr>
          <a:xfrm>
            <a:off x="876300" y="375661"/>
            <a:ext cx="5448300" cy="1338900"/>
          </a:xfrm>
          <a:prstGeom prst="rect">
            <a:avLst/>
          </a:prstGeom>
          <a:noFill/>
          <a:ln>
            <a:noFill/>
          </a:ln>
        </p:spPr>
        <p:txBody>
          <a:bodyPr spcFirstLastPara="1" wrap="square" lIns="91425" tIns="91425" rIns="91425" bIns="91425" anchor="t" anchorCtr="0">
            <a:noAutofit/>
          </a:bodyPr>
          <a:lstStyle>
            <a:lvl1pPr marR="0" lvl="0" algn="l" rtl="0">
              <a:lnSpc>
                <a:spcPct val="90000"/>
              </a:lnSpc>
              <a:spcBef>
                <a:spcPts val="0"/>
              </a:spcBef>
              <a:spcAft>
                <a:spcPts val="0"/>
              </a:spcAft>
              <a:buClr>
                <a:schemeClr val="dk1"/>
              </a:buClr>
              <a:buSzPts val="4500"/>
              <a:buFont typeface="Roboto"/>
              <a:buNone/>
              <a:defRPr sz="4500" b="1"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7" name="Google Shape;27;p208"/>
          <p:cNvSpPr txBox="1"/>
          <p:nvPr/>
        </p:nvSpPr>
        <p:spPr>
          <a:xfrm>
            <a:off x="16956150" y="9186900"/>
            <a:ext cx="1085700" cy="7431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accent2"/>
              </a:buClr>
              <a:buSzPts val="2800"/>
              <a:buFont typeface="Roboto"/>
              <a:buNone/>
            </a:pPr>
            <a:r>
              <a:rPr lang="en-US" sz="2800" b="1" i="0" u="none" strike="noStrike" cap="none">
                <a:solidFill>
                  <a:schemeClr val="accent2"/>
                </a:solidFill>
                <a:latin typeface="Roboto"/>
                <a:ea typeface="Roboto"/>
                <a:cs typeface="Roboto"/>
                <a:sym typeface="Roboto"/>
              </a:rPr>
              <a:t>page</a:t>
            </a:r>
            <a:endParaRPr sz="2800" b="1" i="0" u="none" strike="noStrike" cap="none">
              <a:solidFill>
                <a:schemeClr val="accent2"/>
              </a:solidFill>
              <a:latin typeface="Roboto"/>
              <a:ea typeface="Roboto"/>
              <a:cs typeface="Roboto"/>
              <a:sym typeface="Roboto"/>
            </a:endParaRPr>
          </a:p>
          <a:p>
            <a:pPr marL="0" marR="0" lvl="0" indent="0" algn="l" rtl="0">
              <a:lnSpc>
                <a:spcPct val="100000"/>
              </a:lnSpc>
              <a:spcBef>
                <a:spcPts val="0"/>
              </a:spcBef>
              <a:spcAft>
                <a:spcPts val="0"/>
              </a:spcAft>
              <a:buClr>
                <a:schemeClr val="accent2"/>
              </a:buClr>
              <a:buSzPts val="2800"/>
              <a:buFont typeface="Roboto"/>
              <a:buNone/>
            </a:pPr>
            <a:fld id="{00000000-1234-1234-1234-123412341234}" type="slidenum">
              <a:rPr lang="en-US" sz="2800" b="1" i="0" u="none" strike="noStrike" cap="none">
                <a:solidFill>
                  <a:schemeClr val="accent2"/>
                </a:solidFill>
                <a:latin typeface="Roboto"/>
                <a:ea typeface="Roboto"/>
                <a:cs typeface="Roboto"/>
                <a:sym typeface="Roboto"/>
              </a:rPr>
              <a:t>‹#›</a:t>
            </a:fld>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5"/>
        </a:solidFill>
        <a:effectLst/>
      </p:bgPr>
    </p:bg>
    <p:spTree>
      <p:nvGrpSpPr>
        <p:cNvPr id="1" name="Shape 9"/>
        <p:cNvGrpSpPr/>
        <p:nvPr/>
      </p:nvGrpSpPr>
      <p:grpSpPr>
        <a:xfrm>
          <a:off x="0" y="0"/>
          <a:ext cx="0" cy="0"/>
          <a:chOff x="0" y="0"/>
          <a:chExt cx="0" cy="0"/>
        </a:xfrm>
      </p:grpSpPr>
      <p:sp>
        <p:nvSpPr>
          <p:cNvPr id="10" name="Google Shape;10;p201"/>
          <p:cNvSpPr txBox="1">
            <a:spLocks noGrp="1"/>
          </p:cNvSpPr>
          <p:nvPr>
            <p:ph type="sldNum" idx="12"/>
          </p:nvPr>
        </p:nvSpPr>
        <p:spPr>
          <a:xfrm>
            <a:off x="16599300" y="9067500"/>
            <a:ext cx="1688700" cy="1219500"/>
          </a:xfrm>
          <a:prstGeom prst="rect">
            <a:avLst/>
          </a:prstGeom>
          <a:noFill/>
          <a:ln>
            <a:noFill/>
          </a:ln>
        </p:spPr>
        <p:txBody>
          <a:bodyPr spcFirstLastPara="1" wrap="square" lIns="167625" tIns="167625" rIns="167625" bIns="167625" anchor="t" anchorCtr="0">
            <a:noAutofit/>
          </a:bodyPr>
          <a:lstStyle>
            <a:lvl1pPr marL="0" marR="0" lvl="0" indent="0" algn="l" rtl="0">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1pPr>
            <a:lvl2pPr marL="0" marR="0" lvl="1" indent="0" algn="l" rtl="0">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2pPr>
            <a:lvl3pPr marL="0" marR="0" lvl="2" indent="0" algn="l" rtl="0">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3pPr>
            <a:lvl4pPr marL="0" marR="0" lvl="3" indent="0" algn="l" rtl="0">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4pPr>
            <a:lvl5pPr marL="0" marR="0" lvl="4" indent="0" algn="l" rtl="0">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5pPr>
            <a:lvl6pPr marL="0" marR="0" lvl="5" indent="0" algn="l" rtl="0">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6pPr>
            <a:lvl7pPr marL="0" marR="0" lvl="6" indent="0" algn="l" rtl="0">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7pPr>
            <a:lvl8pPr marL="0" marR="0" lvl="7" indent="0" algn="l" rtl="0">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8pPr>
            <a:lvl9pPr marL="0" marR="0" lvl="8" indent="0" algn="l" rtl="0">
              <a:lnSpc>
                <a:spcPct val="100000"/>
              </a:lnSpc>
              <a:spcBef>
                <a:spcPts val="0"/>
              </a:spcBef>
              <a:spcAft>
                <a:spcPts val="0"/>
              </a:spcAft>
              <a:buClr>
                <a:srgbClr val="000000"/>
              </a:buClr>
              <a:buSzPts val="2400"/>
              <a:buFont typeface="Arial"/>
              <a:buNone/>
              <a:defRPr sz="2400" b="0" i="0" u="none" strike="noStrike" cap="none">
                <a:solidFill>
                  <a:schemeClr val="dk1"/>
                </a:solidFill>
                <a:latin typeface="Roboto"/>
                <a:ea typeface="Roboto"/>
                <a:cs typeface="Roboto"/>
                <a:sym typeface="Roboto"/>
              </a:defRPr>
            </a:lvl9p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22.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gif"/></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5.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2F5"/>
        </a:solidFill>
        <a:effectLst/>
      </p:bgPr>
    </p:bg>
    <p:spTree>
      <p:nvGrpSpPr>
        <p:cNvPr id="1" name="Shape 125"/>
        <p:cNvGrpSpPr/>
        <p:nvPr/>
      </p:nvGrpSpPr>
      <p:grpSpPr>
        <a:xfrm>
          <a:off x="0" y="0"/>
          <a:ext cx="0" cy="0"/>
          <a:chOff x="0" y="0"/>
          <a:chExt cx="0" cy="0"/>
        </a:xfrm>
      </p:grpSpPr>
      <p:sp>
        <p:nvSpPr>
          <p:cNvPr id="126" name="Google Shape;126;p2"/>
          <p:cNvSpPr txBox="1"/>
          <p:nvPr/>
        </p:nvSpPr>
        <p:spPr>
          <a:xfrm>
            <a:off x="2371725" y="1931938"/>
            <a:ext cx="13544701" cy="2308200"/>
          </a:xfrm>
          <a:prstGeom prst="rect">
            <a:avLst/>
          </a:prstGeom>
          <a:noFill/>
          <a:ln>
            <a:noFill/>
          </a:ln>
        </p:spPr>
        <p:txBody>
          <a:bodyPr spcFirstLastPara="1" wrap="square" lIns="91425" tIns="45700" rIns="91425" bIns="45700" anchor="t" anchorCtr="0">
            <a:noAutofit/>
          </a:bodyPr>
          <a:lstStyle/>
          <a:p>
            <a:pPr lvl="0" algn="ctr">
              <a:buClr>
                <a:schemeClr val="dk1"/>
              </a:buClr>
              <a:buSzPts val="3600"/>
            </a:pPr>
            <a:r>
              <a:rPr lang="en-US" sz="4500" b="1" dirty="0">
                <a:solidFill>
                  <a:srgbClr val="00338D"/>
                </a:solidFill>
                <a:latin typeface="Roboto"/>
                <a:ea typeface="Roboto"/>
                <a:cs typeface="Roboto"/>
                <a:sym typeface="Roboto"/>
              </a:rPr>
              <a:t>Data Science Challenge</a:t>
            </a:r>
          </a:p>
          <a:p>
            <a:pPr lvl="0" algn="ctr">
              <a:buClr>
                <a:schemeClr val="dk1"/>
              </a:buClr>
              <a:buSzPts val="3600"/>
            </a:pPr>
            <a:r>
              <a:rPr lang="en-US" sz="4500" b="1" dirty="0">
                <a:solidFill>
                  <a:srgbClr val="00338D"/>
                </a:solidFill>
                <a:latin typeface="Roboto"/>
                <a:ea typeface="Roboto"/>
                <a:cs typeface="Roboto"/>
                <a:sym typeface="Roboto"/>
              </a:rPr>
              <a:t>- Airbnb Berlin -</a:t>
            </a:r>
            <a:endParaRPr lang="fr-FR" sz="4500" b="1" dirty="0">
              <a:solidFill>
                <a:srgbClr val="00338D"/>
              </a:solidFill>
              <a:latin typeface="Roboto"/>
              <a:ea typeface="Roboto"/>
              <a:cs typeface="Roboto"/>
              <a:sym typeface="Roboto"/>
            </a:endParaRPr>
          </a:p>
          <a:p>
            <a:pPr marL="0" marR="0" lvl="0" indent="0" algn="ctr" rtl="0">
              <a:lnSpc>
                <a:spcPct val="100000"/>
              </a:lnSpc>
              <a:spcBef>
                <a:spcPts val="0"/>
              </a:spcBef>
              <a:spcAft>
                <a:spcPts val="0"/>
              </a:spcAft>
              <a:buClr>
                <a:schemeClr val="dk1"/>
              </a:buClr>
              <a:buSzPts val="3600"/>
              <a:buFont typeface="Roboto"/>
              <a:buNone/>
            </a:pPr>
            <a:endParaRPr sz="4500" b="1" i="0" u="none" strike="noStrike" cap="none" dirty="0">
              <a:solidFill>
                <a:srgbClr val="00338D"/>
              </a:solidFill>
              <a:latin typeface="Roboto"/>
              <a:ea typeface="Roboto"/>
              <a:cs typeface="Roboto"/>
              <a:sym typeface="Roboto"/>
            </a:endParaRPr>
          </a:p>
          <a:p>
            <a:pPr lvl="0" algn="ctr">
              <a:buClr>
                <a:schemeClr val="dk1"/>
              </a:buClr>
              <a:buSzPts val="3600"/>
            </a:pPr>
            <a:r>
              <a:rPr lang="en-US" sz="3200" b="0" i="0" u="none" strike="noStrike" cap="none" dirty="0">
                <a:solidFill>
                  <a:srgbClr val="00338D"/>
                </a:solidFill>
                <a:latin typeface="Roboto"/>
                <a:ea typeface="Roboto"/>
                <a:cs typeface="Roboto"/>
                <a:sym typeface="Roboto"/>
              </a:rPr>
              <a:t>Presentation</a:t>
            </a:r>
            <a:endParaRPr sz="3200" b="0" i="0" u="none" strike="noStrike" cap="none" dirty="0">
              <a:solidFill>
                <a:srgbClr val="00338D"/>
              </a:solidFill>
              <a:latin typeface="Roboto"/>
              <a:ea typeface="Roboto"/>
              <a:cs typeface="Roboto"/>
              <a:sym typeface="Roboto"/>
            </a:endParaRPr>
          </a:p>
        </p:txBody>
      </p:sp>
      <p:grpSp>
        <p:nvGrpSpPr>
          <p:cNvPr id="127" name="Google Shape;127;p2"/>
          <p:cNvGrpSpPr/>
          <p:nvPr/>
        </p:nvGrpSpPr>
        <p:grpSpPr>
          <a:xfrm>
            <a:off x="2371725" y="1642388"/>
            <a:ext cx="685800" cy="685800"/>
            <a:chOff x="6324600" y="4114799"/>
            <a:chExt cx="685800" cy="685800"/>
          </a:xfrm>
        </p:grpSpPr>
        <p:cxnSp>
          <p:nvCxnSpPr>
            <p:cNvPr id="128" name="Google Shape;128;p2"/>
            <p:cNvCxnSpPr/>
            <p:nvPr/>
          </p:nvCxnSpPr>
          <p:spPr>
            <a:xfrm rot="10800000">
              <a:off x="6324600" y="4114799"/>
              <a:ext cx="0" cy="685800"/>
            </a:xfrm>
            <a:prstGeom prst="straightConnector1">
              <a:avLst/>
            </a:prstGeom>
            <a:noFill/>
            <a:ln w="76200" cap="sq" cmpd="sng">
              <a:solidFill>
                <a:srgbClr val="000000"/>
              </a:solidFill>
              <a:prstDash val="solid"/>
              <a:bevel/>
              <a:headEnd type="none" w="sm" len="sm"/>
              <a:tailEnd type="none" w="sm" len="sm"/>
            </a:ln>
          </p:spPr>
        </p:cxnSp>
        <p:cxnSp>
          <p:nvCxnSpPr>
            <p:cNvPr id="129" name="Google Shape;129;p2"/>
            <p:cNvCxnSpPr/>
            <p:nvPr/>
          </p:nvCxnSpPr>
          <p:spPr>
            <a:xfrm>
              <a:off x="6324600" y="4114799"/>
              <a:ext cx="685800" cy="0"/>
            </a:xfrm>
            <a:prstGeom prst="straightConnector1">
              <a:avLst/>
            </a:prstGeom>
            <a:noFill/>
            <a:ln w="76200" cap="sq" cmpd="sng">
              <a:solidFill>
                <a:srgbClr val="000000"/>
              </a:solidFill>
              <a:prstDash val="solid"/>
              <a:bevel/>
              <a:headEnd type="none" w="sm" len="sm"/>
              <a:tailEnd type="none" w="sm" len="sm"/>
            </a:ln>
          </p:spPr>
        </p:cxnSp>
      </p:grpSp>
      <p:grpSp>
        <p:nvGrpSpPr>
          <p:cNvPr id="130" name="Google Shape;130;p2"/>
          <p:cNvGrpSpPr/>
          <p:nvPr/>
        </p:nvGrpSpPr>
        <p:grpSpPr>
          <a:xfrm rot="10800000">
            <a:off x="15273155" y="4301716"/>
            <a:ext cx="739477" cy="789038"/>
            <a:chOff x="6324600" y="4114799"/>
            <a:chExt cx="685800" cy="685800"/>
          </a:xfrm>
        </p:grpSpPr>
        <p:cxnSp>
          <p:nvCxnSpPr>
            <p:cNvPr id="131" name="Google Shape;131;p2"/>
            <p:cNvCxnSpPr/>
            <p:nvPr/>
          </p:nvCxnSpPr>
          <p:spPr>
            <a:xfrm rot="10800000">
              <a:off x="6324600" y="4114799"/>
              <a:ext cx="0" cy="685800"/>
            </a:xfrm>
            <a:prstGeom prst="straightConnector1">
              <a:avLst/>
            </a:prstGeom>
            <a:noFill/>
            <a:ln w="76200" cap="sq" cmpd="sng">
              <a:solidFill>
                <a:srgbClr val="000000"/>
              </a:solidFill>
              <a:prstDash val="solid"/>
              <a:bevel/>
              <a:headEnd type="none" w="sm" len="sm"/>
              <a:tailEnd type="none" w="sm" len="sm"/>
            </a:ln>
          </p:spPr>
        </p:cxnSp>
        <p:cxnSp>
          <p:nvCxnSpPr>
            <p:cNvPr id="132" name="Google Shape;132;p2"/>
            <p:cNvCxnSpPr/>
            <p:nvPr/>
          </p:nvCxnSpPr>
          <p:spPr>
            <a:xfrm>
              <a:off x="6324600" y="4114799"/>
              <a:ext cx="685800" cy="0"/>
            </a:xfrm>
            <a:prstGeom prst="straightConnector1">
              <a:avLst/>
            </a:prstGeom>
            <a:noFill/>
            <a:ln w="76200" cap="sq" cmpd="sng">
              <a:solidFill>
                <a:srgbClr val="000000"/>
              </a:solidFill>
              <a:prstDash val="solid"/>
              <a:bevel/>
              <a:headEnd type="none" w="sm" len="sm"/>
              <a:tailEnd type="none" w="sm" len="sm"/>
            </a:ln>
          </p:spPr>
        </p:cxnSp>
      </p:grpSp>
      <p:sp>
        <p:nvSpPr>
          <p:cNvPr id="133" name="Google Shape;133;p2"/>
          <p:cNvSpPr txBox="1"/>
          <p:nvPr/>
        </p:nvSpPr>
        <p:spPr>
          <a:xfrm>
            <a:off x="5209148" y="6273208"/>
            <a:ext cx="7869703" cy="2796363"/>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000"/>
              <a:buFont typeface="Arial"/>
              <a:buNone/>
            </a:pPr>
            <a:r>
              <a:rPr lang="fr-FR" sz="3000" b="1" i="0" u="none" strike="noStrike" cap="none" dirty="0">
                <a:solidFill>
                  <a:srgbClr val="000000"/>
                </a:solidFill>
                <a:latin typeface="Roboto Condensed"/>
                <a:ea typeface="Roboto Condensed"/>
                <a:cs typeface="Roboto Condensed"/>
                <a:sym typeface="Roboto Condensed"/>
              </a:rPr>
              <a:t>Stanislas </a:t>
            </a:r>
            <a:r>
              <a:rPr lang="fr-FR" sz="3000" b="1" i="0" u="none" strike="noStrike" cap="none" dirty="0" err="1">
                <a:solidFill>
                  <a:srgbClr val="000000"/>
                </a:solidFill>
                <a:latin typeface="Roboto Condensed"/>
                <a:ea typeface="Roboto Condensed"/>
                <a:cs typeface="Roboto Condensed"/>
                <a:sym typeface="Roboto Condensed"/>
              </a:rPr>
              <a:t>Furrer</a:t>
            </a:r>
            <a:endParaRPr lang="fr-FR" sz="3000" b="1" i="0" u="none" strike="noStrike" cap="none" dirty="0">
              <a:solidFill>
                <a:srgbClr val="000000"/>
              </a:solidFill>
              <a:latin typeface="Roboto Condensed"/>
              <a:ea typeface="Roboto Condensed"/>
              <a:cs typeface="Roboto Condensed"/>
              <a:sym typeface="Roboto Condensed"/>
            </a:endParaRPr>
          </a:p>
          <a:p>
            <a:pPr marL="0" marR="0" lvl="0" indent="0" algn="ctr" rtl="0">
              <a:lnSpc>
                <a:spcPct val="100000"/>
              </a:lnSpc>
              <a:spcBef>
                <a:spcPts val="0"/>
              </a:spcBef>
              <a:spcAft>
                <a:spcPts val="0"/>
              </a:spcAft>
              <a:buClr>
                <a:srgbClr val="000000"/>
              </a:buClr>
              <a:buSzPts val="3000"/>
              <a:buFont typeface="Arial"/>
              <a:buNone/>
            </a:pPr>
            <a:r>
              <a:rPr lang="fr-FR" sz="3000" b="1" i="0" u="none" strike="noStrike" cap="none" dirty="0">
                <a:solidFill>
                  <a:srgbClr val="000000"/>
                </a:solidFill>
                <a:latin typeface="Roboto Condensed"/>
                <a:ea typeface="Roboto Condensed"/>
                <a:cs typeface="Roboto Condensed"/>
                <a:sym typeface="Roboto Condensed"/>
              </a:rPr>
              <a:t>Lausanne, </a:t>
            </a:r>
            <a:r>
              <a:rPr lang="fr-FR" sz="3000" b="1" i="0" u="none" strike="noStrike" cap="none" dirty="0" err="1">
                <a:solidFill>
                  <a:srgbClr val="000000"/>
                </a:solidFill>
                <a:latin typeface="Roboto Condensed"/>
                <a:ea typeface="Roboto Condensed"/>
                <a:cs typeface="Roboto Condensed"/>
                <a:sym typeface="Roboto Condensed"/>
              </a:rPr>
              <a:t>Switzerland</a:t>
            </a:r>
            <a:endParaRPr lang="fr-FR" sz="3000" b="1" i="0" u="none" strike="noStrike" cap="none" dirty="0">
              <a:solidFill>
                <a:srgbClr val="000000"/>
              </a:solidFill>
              <a:latin typeface="Roboto Condensed"/>
              <a:ea typeface="Roboto Condensed"/>
              <a:cs typeface="Roboto Condensed"/>
              <a:sym typeface="Roboto Condensed"/>
            </a:endParaRPr>
          </a:p>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dirty="0">
                <a:solidFill>
                  <a:srgbClr val="000000"/>
                </a:solidFill>
                <a:latin typeface="Roboto Condensed"/>
                <a:ea typeface="Roboto Condensed"/>
                <a:cs typeface="Roboto Condensed"/>
                <a:sym typeface="Roboto Condensed"/>
              </a:rPr>
              <a:t>Email: stanislas.furrer@gmail.com</a:t>
            </a:r>
            <a:endParaRPr sz="3000" b="1" i="0" u="none" strike="noStrike" cap="none" dirty="0">
              <a:solidFill>
                <a:srgbClr val="000000"/>
              </a:solidFill>
              <a:latin typeface="Roboto Condensed"/>
              <a:ea typeface="Roboto Condensed"/>
              <a:cs typeface="Roboto Condensed"/>
              <a:sym typeface="Roboto Condensed"/>
            </a:endParaRPr>
          </a:p>
        </p:txBody>
      </p:sp>
      <p:sp>
        <p:nvSpPr>
          <p:cNvPr id="135" name="Google Shape;135;p2"/>
          <p:cNvSpPr txBox="1"/>
          <p:nvPr/>
        </p:nvSpPr>
        <p:spPr>
          <a:xfrm>
            <a:off x="16482050" y="9438950"/>
            <a:ext cx="1640100" cy="685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dirty="0">
                <a:solidFill>
                  <a:srgbClr val="666666"/>
                </a:solidFill>
              </a:rPr>
              <a:t>09</a:t>
            </a:r>
            <a:r>
              <a:rPr lang="en-US" sz="2000" b="1" i="0" u="none" strike="noStrike" cap="none" dirty="0">
                <a:solidFill>
                  <a:srgbClr val="666666"/>
                </a:solidFill>
                <a:latin typeface="Arial"/>
                <a:ea typeface="Arial"/>
                <a:cs typeface="Arial"/>
                <a:sym typeface="Arial"/>
              </a:rPr>
              <a:t>.12.2021</a:t>
            </a:r>
            <a:endParaRPr sz="2000" b="1" i="0" u="none" strike="noStrike" cap="none" dirty="0">
              <a:solidFill>
                <a:srgbClr val="666666"/>
              </a:solidFill>
              <a:latin typeface="Arial"/>
              <a:ea typeface="Arial"/>
              <a:cs typeface="Arial"/>
              <a:sym typeface="Arial"/>
            </a:endParaRPr>
          </a:p>
        </p:txBody>
      </p:sp>
      <p:pic>
        <p:nvPicPr>
          <p:cNvPr id="4" name="Picture 3" descr="Text, logo&#10;&#10;Description automatically generated">
            <a:extLst>
              <a:ext uri="{FF2B5EF4-FFF2-40B4-BE49-F238E27FC236}">
                <a16:creationId xmlns:a16="http://schemas.microsoft.com/office/drawing/2014/main" id="{901E01BC-F261-4C97-8BF9-C89E149A5551}"/>
              </a:ext>
            </a:extLst>
          </p:cNvPr>
          <p:cNvPicPr>
            <a:picLocks noChangeAspect="1"/>
          </p:cNvPicPr>
          <p:nvPr/>
        </p:nvPicPr>
        <p:blipFill>
          <a:blip r:embed="rId3"/>
          <a:stretch>
            <a:fillRect/>
          </a:stretch>
        </p:blipFill>
        <p:spPr>
          <a:xfrm>
            <a:off x="0" y="-44634"/>
            <a:ext cx="3375029" cy="13974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9137025" cy="1328700"/>
          </a:xfrm>
          <a:prstGeom prst="rect">
            <a:avLst/>
          </a:prstGeom>
          <a:noFill/>
          <a:ln>
            <a:noFill/>
          </a:ln>
        </p:spPr>
        <p:txBody>
          <a:bodyPr spcFirstLastPara="1" wrap="square" lIns="91425" tIns="45700" rIns="91425" bIns="45700" anchor="t" anchorCtr="0">
            <a:noAutofit/>
          </a:bodyPr>
          <a:lstStyle/>
          <a:p>
            <a:pPr lvl="0">
              <a:lnSpc>
                <a:spcPct val="90000"/>
              </a:lnSpc>
              <a:buClr>
                <a:schemeClr val="accent1"/>
              </a:buClr>
            </a:pPr>
            <a:r>
              <a:rPr lang="en-US" dirty="0">
                <a:solidFill>
                  <a:srgbClr val="00338D"/>
                </a:solidFill>
              </a:rPr>
              <a:t>Predictive Analytics</a:t>
            </a:r>
            <a:br>
              <a:rPr lang="en-US" sz="4500" b="1" i="0" u="none" strike="noStrike" cap="none" dirty="0">
                <a:solidFill>
                  <a:schemeClr val="dk1"/>
                </a:solidFill>
                <a:latin typeface="Roboto"/>
                <a:ea typeface="Roboto"/>
                <a:cs typeface="Roboto"/>
                <a:sym typeface="Roboto"/>
              </a:rPr>
            </a:br>
            <a:r>
              <a:rPr lang="en-US" dirty="0"/>
              <a:t>The Features, Metrics and </a:t>
            </a:r>
            <a:r>
              <a:rPr lang="en-US" sz="4500" b="1" i="0" u="none" strike="noStrike" cap="none" dirty="0">
                <a:solidFill>
                  <a:schemeClr val="dk1"/>
                </a:solidFill>
                <a:latin typeface="Roboto"/>
                <a:ea typeface="Roboto"/>
                <a:cs typeface="Roboto"/>
                <a:sym typeface="Roboto"/>
              </a:rPr>
              <a:t>Models</a:t>
            </a:r>
            <a:endParaRPr sz="4500" b="1" i="0" u="none" strike="noStrike" cap="none" dirty="0">
              <a:solidFill>
                <a:schemeClr val="dk1"/>
              </a:solidFill>
              <a:latin typeface="Roboto"/>
              <a:ea typeface="Roboto"/>
              <a:cs typeface="Roboto"/>
              <a:sym typeface="Roboto"/>
            </a:endParaRPr>
          </a:p>
        </p:txBody>
      </p:sp>
      <p:sp>
        <p:nvSpPr>
          <p:cNvPr id="535" name="Google Shape;185;g6ad2858b67_0_2">
            <a:extLst>
              <a:ext uri="{FF2B5EF4-FFF2-40B4-BE49-F238E27FC236}">
                <a16:creationId xmlns:a16="http://schemas.microsoft.com/office/drawing/2014/main" id="{FC379510-769D-4ED3-8E68-9EE797D27C3F}"/>
              </a:ext>
            </a:extLst>
          </p:cNvPr>
          <p:cNvSpPr/>
          <p:nvPr/>
        </p:nvSpPr>
        <p:spPr>
          <a:xfrm>
            <a:off x="15943954" y="38919"/>
            <a:ext cx="2286000" cy="2286000"/>
          </a:xfrm>
          <a:prstGeom prst="ellipse">
            <a:avLst/>
          </a:prstGeom>
          <a:noFill/>
          <a:ln w="38100" cap="flat" cmpd="sng">
            <a:solidFill>
              <a:schemeClr val="accent2"/>
            </a:solidFill>
            <a:prstDash val="solid"/>
            <a:miter lim="800000"/>
            <a:headEnd type="none" w="sm" len="sm"/>
            <a:tailEnd type="none" w="sm" len="sm"/>
          </a:ln>
        </p:spPr>
        <p:txBody>
          <a:bodyPr spcFirstLastPara="1" wrap="square" lIns="91425" tIns="45675" rIns="91425" bIns="456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2800" b="0" i="0" u="none" strike="noStrike" cap="none">
              <a:solidFill>
                <a:srgbClr val="0A091B"/>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4CCB990C-0049-4BA9-83BF-054374A13486}"/>
              </a:ext>
            </a:extLst>
          </p:cNvPr>
          <p:cNvSpPr txBox="1"/>
          <p:nvPr/>
        </p:nvSpPr>
        <p:spPr>
          <a:xfrm>
            <a:off x="630048" y="2026160"/>
            <a:ext cx="7625309" cy="880496"/>
          </a:xfrm>
          <a:prstGeom prst="rect">
            <a:avLst/>
          </a:prstGeom>
          <a:noFill/>
          <a:ln>
            <a:noFill/>
          </a:ln>
        </p:spPr>
        <p:txBody>
          <a:bodyPr spcFirstLastPara="1" wrap="square" lIns="91425" tIns="45700" rIns="91425" bIns="45700" anchor="t" anchorCtr="0">
            <a:noAutofit/>
          </a:bodyPr>
          <a:lstStyle/>
          <a:p>
            <a:pPr lvl="0">
              <a:buClr>
                <a:schemeClr val="dk1"/>
              </a:buClr>
              <a:buSzPts val="3600"/>
            </a:pPr>
            <a:r>
              <a:rPr lang="en-US" sz="2800" b="0" i="0" u="none" strike="noStrike" cap="none" dirty="0">
                <a:solidFill>
                  <a:schemeClr val="dk1"/>
                </a:solidFill>
                <a:latin typeface="Roboto Condensed"/>
                <a:ea typeface="Roboto Condensed"/>
                <a:cs typeface="Roboto Condensed"/>
                <a:sym typeface="Roboto Condensed"/>
              </a:rPr>
              <a:t>The </a:t>
            </a:r>
            <a:r>
              <a:rPr lang="en-US" sz="5400" b="1" dirty="0">
                <a:solidFill>
                  <a:schemeClr val="dk1"/>
                </a:solidFill>
                <a:latin typeface="Roboto Condensed"/>
                <a:ea typeface="Roboto Condensed"/>
                <a:cs typeface="Roboto Condensed"/>
                <a:sym typeface="Roboto Condensed"/>
              </a:rPr>
              <a:t>Results</a:t>
            </a:r>
            <a:endParaRPr sz="2800" b="0" i="0" u="none" strike="noStrike" cap="none" dirty="0">
              <a:solidFill>
                <a:schemeClr val="accent1"/>
              </a:solidFill>
              <a:latin typeface="Roboto Condensed"/>
              <a:ea typeface="Roboto Condensed"/>
              <a:cs typeface="Roboto Condensed"/>
              <a:sym typeface="Roboto Condensed"/>
            </a:endParaRPr>
          </a:p>
        </p:txBody>
      </p:sp>
      <p:pic>
        <p:nvPicPr>
          <p:cNvPr id="16" name="Picture 15" descr="Shape&#10;&#10;Description automatically generated with low confidence">
            <a:extLst>
              <a:ext uri="{FF2B5EF4-FFF2-40B4-BE49-F238E27FC236}">
                <a16:creationId xmlns:a16="http://schemas.microsoft.com/office/drawing/2014/main" id="{C7773673-232F-4B21-975F-3AC6396C6813}"/>
              </a:ext>
            </a:extLst>
          </p:cNvPr>
          <p:cNvPicPr>
            <a:picLocks noChangeAspect="1"/>
          </p:cNvPicPr>
          <p:nvPr/>
        </p:nvPicPr>
        <p:blipFill>
          <a:blip r:embed="rId3"/>
          <a:stretch>
            <a:fillRect/>
          </a:stretch>
        </p:blipFill>
        <p:spPr>
          <a:xfrm>
            <a:off x="16235305" y="355519"/>
            <a:ext cx="1703298" cy="1703298"/>
          </a:xfrm>
          <a:prstGeom prst="rect">
            <a:avLst/>
          </a:prstGeom>
        </p:spPr>
      </p:pic>
      <p:pic>
        <p:nvPicPr>
          <p:cNvPr id="5" name="Picture 4" descr="Diagram&#10;&#10;Description automatically generated">
            <a:extLst>
              <a:ext uri="{FF2B5EF4-FFF2-40B4-BE49-F238E27FC236}">
                <a16:creationId xmlns:a16="http://schemas.microsoft.com/office/drawing/2014/main" id="{8DAC0DCD-DAAB-40FF-B36D-25B143835ED9}"/>
              </a:ext>
            </a:extLst>
          </p:cNvPr>
          <p:cNvPicPr>
            <a:picLocks noChangeAspect="1"/>
          </p:cNvPicPr>
          <p:nvPr/>
        </p:nvPicPr>
        <p:blipFill>
          <a:blip r:embed="rId4"/>
          <a:stretch>
            <a:fillRect/>
          </a:stretch>
        </p:blipFill>
        <p:spPr>
          <a:xfrm>
            <a:off x="10625462" y="2641519"/>
            <a:ext cx="7662538" cy="7620086"/>
          </a:xfrm>
          <a:prstGeom prst="rect">
            <a:avLst/>
          </a:prstGeom>
        </p:spPr>
      </p:pic>
      <p:pic>
        <p:nvPicPr>
          <p:cNvPr id="21" name="Picture 20" descr="Table&#10;&#10;Description automatically generated">
            <a:extLst>
              <a:ext uri="{FF2B5EF4-FFF2-40B4-BE49-F238E27FC236}">
                <a16:creationId xmlns:a16="http://schemas.microsoft.com/office/drawing/2014/main" id="{E5FA876F-3C8D-4910-BA30-5260AD11F157}"/>
              </a:ext>
            </a:extLst>
          </p:cNvPr>
          <p:cNvPicPr>
            <a:picLocks noChangeAspect="1"/>
          </p:cNvPicPr>
          <p:nvPr/>
        </p:nvPicPr>
        <p:blipFill>
          <a:blip r:embed="rId5"/>
          <a:stretch>
            <a:fillRect/>
          </a:stretch>
        </p:blipFill>
        <p:spPr>
          <a:xfrm>
            <a:off x="3930362" y="1989909"/>
            <a:ext cx="6686550" cy="4372791"/>
          </a:xfrm>
          <a:prstGeom prst="rect">
            <a:avLst/>
          </a:prstGeom>
        </p:spPr>
      </p:pic>
      <p:pic>
        <p:nvPicPr>
          <p:cNvPr id="24" name="Picture 23" descr="Table&#10;&#10;Description automatically generated">
            <a:extLst>
              <a:ext uri="{FF2B5EF4-FFF2-40B4-BE49-F238E27FC236}">
                <a16:creationId xmlns:a16="http://schemas.microsoft.com/office/drawing/2014/main" id="{115D6EFE-A1E4-4ACF-BFE1-5D530A464C19}"/>
              </a:ext>
            </a:extLst>
          </p:cNvPr>
          <p:cNvPicPr>
            <a:picLocks noChangeAspect="1"/>
          </p:cNvPicPr>
          <p:nvPr/>
        </p:nvPicPr>
        <p:blipFill>
          <a:blip r:embed="rId6"/>
          <a:stretch>
            <a:fillRect/>
          </a:stretch>
        </p:blipFill>
        <p:spPr>
          <a:xfrm>
            <a:off x="3930362" y="6362700"/>
            <a:ext cx="6686550" cy="3924300"/>
          </a:xfrm>
          <a:prstGeom prst="rect">
            <a:avLst/>
          </a:prstGeom>
        </p:spPr>
      </p:pic>
      <p:pic>
        <p:nvPicPr>
          <p:cNvPr id="28" name="Picture 27" descr="Text, logo&#10;&#10;Description automatically generated">
            <a:extLst>
              <a:ext uri="{FF2B5EF4-FFF2-40B4-BE49-F238E27FC236}">
                <a16:creationId xmlns:a16="http://schemas.microsoft.com/office/drawing/2014/main" id="{79A7062E-22DB-428C-AE5B-C00D1D7127AA}"/>
              </a:ext>
            </a:extLst>
          </p:cNvPr>
          <p:cNvPicPr>
            <a:picLocks noChangeAspect="1"/>
          </p:cNvPicPr>
          <p:nvPr/>
        </p:nvPicPr>
        <p:blipFill>
          <a:blip r:embed="rId7"/>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3115773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9137025" cy="1328700"/>
          </a:xfrm>
          <a:prstGeom prst="rect">
            <a:avLst/>
          </a:prstGeom>
          <a:noFill/>
          <a:ln>
            <a:noFill/>
          </a:ln>
        </p:spPr>
        <p:txBody>
          <a:bodyPr spcFirstLastPara="1" wrap="square" lIns="91425" tIns="45700" rIns="91425" bIns="45700" anchor="t" anchorCtr="0">
            <a:noAutofit/>
          </a:bodyPr>
          <a:lstStyle/>
          <a:p>
            <a:pPr lvl="0">
              <a:lnSpc>
                <a:spcPct val="90000"/>
              </a:lnSpc>
              <a:buClr>
                <a:schemeClr val="accent1"/>
              </a:buClr>
            </a:pPr>
            <a:r>
              <a:rPr lang="en-US" dirty="0">
                <a:solidFill>
                  <a:srgbClr val="00338D"/>
                </a:solidFill>
              </a:rPr>
              <a:t>Predictive Analytics</a:t>
            </a:r>
            <a:br>
              <a:rPr lang="en-US" sz="4500" b="1" i="0" u="none" strike="noStrike" cap="none" dirty="0">
                <a:solidFill>
                  <a:schemeClr val="dk1"/>
                </a:solidFill>
                <a:latin typeface="Roboto"/>
                <a:ea typeface="Roboto"/>
                <a:cs typeface="Roboto"/>
                <a:sym typeface="Roboto"/>
              </a:rPr>
            </a:br>
            <a:r>
              <a:rPr lang="en-US" dirty="0"/>
              <a:t>The Features, Metrics and </a:t>
            </a:r>
            <a:r>
              <a:rPr lang="en-US" sz="4500" b="1" i="0" u="none" strike="noStrike" cap="none" dirty="0">
                <a:solidFill>
                  <a:schemeClr val="dk1"/>
                </a:solidFill>
                <a:latin typeface="Roboto"/>
                <a:ea typeface="Roboto"/>
                <a:cs typeface="Roboto"/>
                <a:sym typeface="Roboto"/>
              </a:rPr>
              <a:t>Models</a:t>
            </a:r>
            <a:endParaRPr sz="4500" b="1" i="0" u="none" strike="noStrike" cap="none" dirty="0">
              <a:solidFill>
                <a:schemeClr val="dk1"/>
              </a:solidFill>
              <a:latin typeface="Roboto"/>
              <a:ea typeface="Roboto"/>
              <a:cs typeface="Roboto"/>
              <a:sym typeface="Roboto"/>
            </a:endParaRPr>
          </a:p>
        </p:txBody>
      </p:sp>
      <p:sp>
        <p:nvSpPr>
          <p:cNvPr id="535" name="Google Shape;185;g6ad2858b67_0_2">
            <a:extLst>
              <a:ext uri="{FF2B5EF4-FFF2-40B4-BE49-F238E27FC236}">
                <a16:creationId xmlns:a16="http://schemas.microsoft.com/office/drawing/2014/main" id="{FC379510-769D-4ED3-8E68-9EE797D27C3F}"/>
              </a:ext>
            </a:extLst>
          </p:cNvPr>
          <p:cNvSpPr/>
          <p:nvPr/>
        </p:nvSpPr>
        <p:spPr>
          <a:xfrm>
            <a:off x="15943954" y="38919"/>
            <a:ext cx="2286000" cy="2286000"/>
          </a:xfrm>
          <a:prstGeom prst="ellipse">
            <a:avLst/>
          </a:prstGeom>
          <a:noFill/>
          <a:ln w="38100" cap="flat" cmpd="sng">
            <a:solidFill>
              <a:schemeClr val="accent2"/>
            </a:solidFill>
            <a:prstDash val="solid"/>
            <a:miter lim="800000"/>
            <a:headEnd type="none" w="sm" len="sm"/>
            <a:tailEnd type="none" w="sm" len="sm"/>
          </a:ln>
        </p:spPr>
        <p:txBody>
          <a:bodyPr spcFirstLastPara="1" wrap="square" lIns="91425" tIns="45675" rIns="91425" bIns="456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2800" b="0" i="0" u="none" strike="noStrike" cap="none">
              <a:solidFill>
                <a:srgbClr val="0A091B"/>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4CCB990C-0049-4BA9-83BF-054374A13486}"/>
              </a:ext>
            </a:extLst>
          </p:cNvPr>
          <p:cNvSpPr txBox="1"/>
          <p:nvPr/>
        </p:nvSpPr>
        <p:spPr>
          <a:xfrm>
            <a:off x="630048" y="2026160"/>
            <a:ext cx="7625309" cy="880496"/>
          </a:xfrm>
          <a:prstGeom prst="rect">
            <a:avLst/>
          </a:prstGeom>
          <a:noFill/>
          <a:ln>
            <a:noFill/>
          </a:ln>
        </p:spPr>
        <p:txBody>
          <a:bodyPr spcFirstLastPara="1" wrap="square" lIns="91425" tIns="45700" rIns="91425" bIns="45700" anchor="t" anchorCtr="0">
            <a:noAutofit/>
          </a:bodyPr>
          <a:lstStyle/>
          <a:p>
            <a:pPr lvl="0">
              <a:buClr>
                <a:schemeClr val="dk1"/>
              </a:buClr>
              <a:buSzPts val="3600"/>
            </a:pPr>
            <a:r>
              <a:rPr lang="en-US" sz="2800" b="0" i="0" u="none" strike="noStrike" cap="none" dirty="0">
                <a:solidFill>
                  <a:schemeClr val="dk1"/>
                </a:solidFill>
                <a:latin typeface="Roboto Condensed"/>
                <a:ea typeface="Roboto Condensed"/>
                <a:cs typeface="Roboto Condensed"/>
                <a:sym typeface="Roboto Condensed"/>
              </a:rPr>
              <a:t>The </a:t>
            </a:r>
            <a:r>
              <a:rPr lang="en-US" sz="5400" b="1" dirty="0">
                <a:solidFill>
                  <a:schemeClr val="dk1"/>
                </a:solidFill>
                <a:latin typeface="Roboto Condensed"/>
                <a:ea typeface="Roboto Condensed"/>
                <a:cs typeface="Roboto Condensed"/>
                <a:sym typeface="Roboto Condensed"/>
              </a:rPr>
              <a:t>Results</a:t>
            </a:r>
            <a:endParaRPr sz="2800" b="0" i="0" u="none" strike="noStrike" cap="none" dirty="0">
              <a:solidFill>
                <a:schemeClr val="accent1"/>
              </a:solidFill>
              <a:latin typeface="Roboto Condensed"/>
              <a:ea typeface="Roboto Condensed"/>
              <a:cs typeface="Roboto Condensed"/>
              <a:sym typeface="Roboto Condensed"/>
            </a:endParaRPr>
          </a:p>
        </p:txBody>
      </p:sp>
      <p:pic>
        <p:nvPicPr>
          <p:cNvPr id="16" name="Picture 15" descr="Shape&#10;&#10;Description automatically generated with low confidence">
            <a:extLst>
              <a:ext uri="{FF2B5EF4-FFF2-40B4-BE49-F238E27FC236}">
                <a16:creationId xmlns:a16="http://schemas.microsoft.com/office/drawing/2014/main" id="{C7773673-232F-4B21-975F-3AC6396C6813}"/>
              </a:ext>
            </a:extLst>
          </p:cNvPr>
          <p:cNvPicPr>
            <a:picLocks noChangeAspect="1"/>
          </p:cNvPicPr>
          <p:nvPr/>
        </p:nvPicPr>
        <p:blipFill>
          <a:blip r:embed="rId3"/>
          <a:stretch>
            <a:fillRect/>
          </a:stretch>
        </p:blipFill>
        <p:spPr>
          <a:xfrm>
            <a:off x="16235305" y="355519"/>
            <a:ext cx="1703298" cy="1703298"/>
          </a:xfrm>
          <a:prstGeom prst="rect">
            <a:avLst/>
          </a:prstGeom>
        </p:spPr>
      </p:pic>
      <p:pic>
        <p:nvPicPr>
          <p:cNvPr id="5" name="Picture 4" descr="Diagram&#10;&#10;Description automatically generated">
            <a:extLst>
              <a:ext uri="{FF2B5EF4-FFF2-40B4-BE49-F238E27FC236}">
                <a16:creationId xmlns:a16="http://schemas.microsoft.com/office/drawing/2014/main" id="{8DAC0DCD-DAAB-40FF-B36D-25B143835ED9}"/>
              </a:ext>
            </a:extLst>
          </p:cNvPr>
          <p:cNvPicPr>
            <a:picLocks noChangeAspect="1"/>
          </p:cNvPicPr>
          <p:nvPr/>
        </p:nvPicPr>
        <p:blipFill>
          <a:blip r:embed="rId4"/>
          <a:stretch>
            <a:fillRect/>
          </a:stretch>
        </p:blipFill>
        <p:spPr>
          <a:xfrm>
            <a:off x="10625462" y="2641519"/>
            <a:ext cx="7662538" cy="7620086"/>
          </a:xfrm>
          <a:prstGeom prst="rect">
            <a:avLst/>
          </a:prstGeom>
        </p:spPr>
      </p:pic>
      <p:pic>
        <p:nvPicPr>
          <p:cNvPr id="19" name="Picture 18" descr="Chart&#10;&#10;Description automatically generated">
            <a:extLst>
              <a:ext uri="{FF2B5EF4-FFF2-40B4-BE49-F238E27FC236}">
                <a16:creationId xmlns:a16="http://schemas.microsoft.com/office/drawing/2014/main" id="{1FCCACC7-1A68-4626-AB0E-D24D9EC8461B}"/>
              </a:ext>
            </a:extLst>
          </p:cNvPr>
          <p:cNvPicPr>
            <a:picLocks noChangeAspect="1"/>
          </p:cNvPicPr>
          <p:nvPr/>
        </p:nvPicPr>
        <p:blipFill>
          <a:blip r:embed="rId5"/>
          <a:stretch>
            <a:fillRect/>
          </a:stretch>
        </p:blipFill>
        <p:spPr>
          <a:xfrm>
            <a:off x="1132047" y="3929451"/>
            <a:ext cx="9017275" cy="4129533"/>
          </a:xfrm>
          <a:prstGeom prst="rect">
            <a:avLst/>
          </a:prstGeom>
        </p:spPr>
      </p:pic>
      <p:pic>
        <p:nvPicPr>
          <p:cNvPr id="11" name="Picture 10" descr="Text, logo&#10;&#10;Description automatically generated">
            <a:extLst>
              <a:ext uri="{FF2B5EF4-FFF2-40B4-BE49-F238E27FC236}">
                <a16:creationId xmlns:a16="http://schemas.microsoft.com/office/drawing/2014/main" id="{B5DE7596-85CA-493F-AF45-FB15AA3CC851}"/>
              </a:ext>
            </a:extLst>
          </p:cNvPr>
          <p:cNvPicPr>
            <a:picLocks noChangeAspect="1"/>
          </p:cNvPicPr>
          <p:nvPr/>
        </p:nvPicPr>
        <p:blipFill>
          <a:blip r:embed="rId6"/>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3272292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9137025" cy="1328700"/>
          </a:xfrm>
          <a:prstGeom prst="rect">
            <a:avLst/>
          </a:prstGeom>
          <a:noFill/>
          <a:ln>
            <a:noFill/>
          </a:ln>
        </p:spPr>
        <p:txBody>
          <a:bodyPr spcFirstLastPara="1" wrap="square" lIns="91425" tIns="45700" rIns="91425" bIns="45700" anchor="t" anchorCtr="0">
            <a:noAutofit/>
          </a:bodyPr>
          <a:lstStyle/>
          <a:p>
            <a:pPr lvl="0">
              <a:lnSpc>
                <a:spcPct val="90000"/>
              </a:lnSpc>
              <a:buClr>
                <a:schemeClr val="accent1"/>
              </a:buClr>
            </a:pPr>
            <a:r>
              <a:rPr lang="en-US" dirty="0">
                <a:solidFill>
                  <a:srgbClr val="00338D"/>
                </a:solidFill>
              </a:rPr>
              <a:t>Prescriptive Analytics</a:t>
            </a:r>
            <a:br>
              <a:rPr lang="en-US" sz="4500" b="1" i="0" u="none" strike="noStrike" cap="none" dirty="0">
                <a:solidFill>
                  <a:schemeClr val="dk1"/>
                </a:solidFill>
                <a:latin typeface="Roboto"/>
                <a:ea typeface="Roboto"/>
                <a:cs typeface="Roboto"/>
                <a:sym typeface="Roboto"/>
              </a:rPr>
            </a:br>
            <a:r>
              <a:rPr lang="en-US" dirty="0"/>
              <a:t>Finetuning the Approach</a:t>
            </a:r>
            <a:endParaRPr sz="4500" b="1" i="0" u="none" strike="noStrike" cap="none" dirty="0">
              <a:solidFill>
                <a:schemeClr val="dk1"/>
              </a:solidFill>
              <a:latin typeface="Roboto"/>
              <a:ea typeface="Roboto"/>
              <a:cs typeface="Roboto"/>
              <a:sym typeface="Roboto"/>
            </a:endParaRPr>
          </a:p>
        </p:txBody>
      </p:sp>
      <p:sp>
        <p:nvSpPr>
          <p:cNvPr id="535" name="Google Shape;185;g6ad2858b67_0_2">
            <a:extLst>
              <a:ext uri="{FF2B5EF4-FFF2-40B4-BE49-F238E27FC236}">
                <a16:creationId xmlns:a16="http://schemas.microsoft.com/office/drawing/2014/main" id="{FC379510-769D-4ED3-8E68-9EE797D27C3F}"/>
              </a:ext>
            </a:extLst>
          </p:cNvPr>
          <p:cNvSpPr/>
          <p:nvPr/>
        </p:nvSpPr>
        <p:spPr>
          <a:xfrm>
            <a:off x="15943954" y="38919"/>
            <a:ext cx="2286000" cy="2286000"/>
          </a:xfrm>
          <a:prstGeom prst="ellipse">
            <a:avLst/>
          </a:prstGeom>
          <a:noFill/>
          <a:ln w="38100" cap="flat" cmpd="sng">
            <a:solidFill>
              <a:schemeClr val="accent2"/>
            </a:solidFill>
            <a:prstDash val="solid"/>
            <a:miter lim="800000"/>
            <a:headEnd type="none" w="sm" len="sm"/>
            <a:tailEnd type="none" w="sm" len="sm"/>
          </a:ln>
        </p:spPr>
        <p:txBody>
          <a:bodyPr spcFirstLastPara="1" wrap="square" lIns="91425" tIns="45675" rIns="91425" bIns="456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2800" b="0" i="0" u="none" strike="noStrike" cap="none">
              <a:solidFill>
                <a:srgbClr val="0A091B"/>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4CCB990C-0049-4BA9-83BF-054374A13486}"/>
              </a:ext>
            </a:extLst>
          </p:cNvPr>
          <p:cNvSpPr txBox="1"/>
          <p:nvPr/>
        </p:nvSpPr>
        <p:spPr>
          <a:xfrm>
            <a:off x="630048" y="2026160"/>
            <a:ext cx="8145561" cy="880496"/>
          </a:xfrm>
          <a:prstGeom prst="rect">
            <a:avLst/>
          </a:prstGeom>
          <a:noFill/>
          <a:ln>
            <a:noFill/>
          </a:ln>
        </p:spPr>
        <p:txBody>
          <a:bodyPr spcFirstLastPara="1" wrap="square" lIns="91425" tIns="45700" rIns="91425" bIns="45700" anchor="t" anchorCtr="0">
            <a:noAutofit/>
          </a:bodyPr>
          <a:lstStyle/>
          <a:p>
            <a:pPr lvl="0">
              <a:buClr>
                <a:schemeClr val="dk1"/>
              </a:buClr>
              <a:buSzPts val="3600"/>
            </a:pPr>
            <a:r>
              <a:rPr lang="en-US" sz="2800" b="0" i="0" u="none" strike="noStrike" cap="none" dirty="0">
                <a:solidFill>
                  <a:schemeClr val="dk1"/>
                </a:solidFill>
                <a:latin typeface="Roboto Condensed"/>
                <a:ea typeface="Roboto Condensed"/>
                <a:cs typeface="Roboto Condensed"/>
                <a:sym typeface="Roboto Condensed"/>
              </a:rPr>
              <a:t>The </a:t>
            </a:r>
            <a:r>
              <a:rPr lang="en-US" sz="5400" b="1" dirty="0">
                <a:solidFill>
                  <a:schemeClr val="dk1"/>
                </a:solidFill>
                <a:latin typeface="Roboto Condensed"/>
                <a:ea typeface="Roboto Condensed"/>
                <a:cs typeface="Roboto Condensed"/>
                <a:sym typeface="Roboto Condensed"/>
              </a:rPr>
              <a:t>F1 score in the Boroughs</a:t>
            </a:r>
            <a:endParaRPr sz="2800" b="0" i="0" u="none" strike="noStrike" cap="none" dirty="0">
              <a:solidFill>
                <a:schemeClr val="accent1"/>
              </a:solidFill>
              <a:latin typeface="Roboto Condensed"/>
              <a:ea typeface="Roboto Condensed"/>
              <a:cs typeface="Roboto Condensed"/>
              <a:sym typeface="Roboto Condensed"/>
            </a:endParaRPr>
          </a:p>
        </p:txBody>
      </p:sp>
      <p:pic>
        <p:nvPicPr>
          <p:cNvPr id="11" name="Picture 10" descr="Shape&#10;&#10;Description automatically generated with low confidence">
            <a:extLst>
              <a:ext uri="{FF2B5EF4-FFF2-40B4-BE49-F238E27FC236}">
                <a16:creationId xmlns:a16="http://schemas.microsoft.com/office/drawing/2014/main" id="{C4D89370-A6E1-4660-B751-875A692415DC}"/>
              </a:ext>
            </a:extLst>
          </p:cNvPr>
          <p:cNvPicPr>
            <a:picLocks noChangeAspect="1"/>
          </p:cNvPicPr>
          <p:nvPr/>
        </p:nvPicPr>
        <p:blipFill>
          <a:blip r:embed="rId3"/>
          <a:stretch>
            <a:fillRect/>
          </a:stretch>
        </p:blipFill>
        <p:spPr>
          <a:xfrm>
            <a:off x="16293511" y="388476"/>
            <a:ext cx="1586885" cy="1586885"/>
          </a:xfrm>
          <a:prstGeom prst="rect">
            <a:avLst/>
          </a:prstGeom>
        </p:spPr>
      </p:pic>
      <p:pic>
        <p:nvPicPr>
          <p:cNvPr id="3" name="Picture 2" descr="Map&#10;&#10;Description automatically generated">
            <a:extLst>
              <a:ext uri="{FF2B5EF4-FFF2-40B4-BE49-F238E27FC236}">
                <a16:creationId xmlns:a16="http://schemas.microsoft.com/office/drawing/2014/main" id="{B1113423-3C6C-4284-8FBE-CAF4923FFF45}"/>
              </a:ext>
            </a:extLst>
          </p:cNvPr>
          <p:cNvPicPr>
            <a:picLocks noChangeAspect="1"/>
          </p:cNvPicPr>
          <p:nvPr/>
        </p:nvPicPr>
        <p:blipFill>
          <a:blip r:embed="rId4"/>
          <a:stretch>
            <a:fillRect/>
          </a:stretch>
        </p:blipFill>
        <p:spPr>
          <a:xfrm>
            <a:off x="8575585" y="0"/>
            <a:ext cx="7258665" cy="6215371"/>
          </a:xfrm>
          <a:prstGeom prst="rect">
            <a:avLst/>
          </a:prstGeom>
        </p:spPr>
      </p:pic>
      <p:pic>
        <p:nvPicPr>
          <p:cNvPr id="6" name="Picture 5" descr="Chart&#10;&#10;Description automatically generated">
            <a:extLst>
              <a:ext uri="{FF2B5EF4-FFF2-40B4-BE49-F238E27FC236}">
                <a16:creationId xmlns:a16="http://schemas.microsoft.com/office/drawing/2014/main" id="{77A41D9E-8E86-452D-857F-EE2B48906BF4}"/>
              </a:ext>
            </a:extLst>
          </p:cNvPr>
          <p:cNvPicPr>
            <a:picLocks noChangeAspect="1"/>
          </p:cNvPicPr>
          <p:nvPr/>
        </p:nvPicPr>
        <p:blipFill>
          <a:blip r:embed="rId5"/>
          <a:stretch>
            <a:fillRect/>
          </a:stretch>
        </p:blipFill>
        <p:spPr>
          <a:xfrm>
            <a:off x="826480" y="3107684"/>
            <a:ext cx="6127178" cy="5638957"/>
          </a:xfrm>
          <a:prstGeom prst="rect">
            <a:avLst/>
          </a:prstGeom>
        </p:spPr>
      </p:pic>
      <p:pic>
        <p:nvPicPr>
          <p:cNvPr id="9" name="Picture 8" descr="Diagram&#10;&#10;Description automatically generated with low confidence">
            <a:extLst>
              <a:ext uri="{FF2B5EF4-FFF2-40B4-BE49-F238E27FC236}">
                <a16:creationId xmlns:a16="http://schemas.microsoft.com/office/drawing/2014/main" id="{E9DB6C16-FDFD-4B8C-90EF-D5BF42A02B11}"/>
              </a:ext>
            </a:extLst>
          </p:cNvPr>
          <p:cNvPicPr>
            <a:picLocks noChangeAspect="1"/>
          </p:cNvPicPr>
          <p:nvPr/>
        </p:nvPicPr>
        <p:blipFill>
          <a:blip r:embed="rId6"/>
          <a:stretch>
            <a:fillRect/>
          </a:stretch>
        </p:blipFill>
        <p:spPr>
          <a:xfrm>
            <a:off x="8575585" y="4247773"/>
            <a:ext cx="6127178" cy="6039228"/>
          </a:xfrm>
          <a:prstGeom prst="rect">
            <a:avLst/>
          </a:prstGeom>
        </p:spPr>
      </p:pic>
      <p:sp>
        <p:nvSpPr>
          <p:cNvPr id="19" name="Google Shape;216;p212">
            <a:extLst>
              <a:ext uri="{FF2B5EF4-FFF2-40B4-BE49-F238E27FC236}">
                <a16:creationId xmlns:a16="http://schemas.microsoft.com/office/drawing/2014/main" id="{907374E4-7630-4BEE-AA08-F30974E3D779}"/>
              </a:ext>
            </a:extLst>
          </p:cNvPr>
          <p:cNvSpPr txBox="1"/>
          <p:nvPr/>
        </p:nvSpPr>
        <p:spPr>
          <a:xfrm>
            <a:off x="3387102" y="9356881"/>
            <a:ext cx="9434234"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Observation1.  </a:t>
            </a:r>
            <a:r>
              <a:rPr lang="en-US" sz="2800" b="1" dirty="0">
                <a:solidFill>
                  <a:schemeClr val="accent2">
                    <a:lumMod val="50000"/>
                  </a:schemeClr>
                </a:solidFill>
                <a:latin typeface="Roboto Condensed"/>
                <a:ea typeface="Roboto Condensed"/>
                <a:cs typeface="Roboto Condensed"/>
                <a:sym typeface="Roboto Condensed"/>
              </a:rPr>
              <a:t>The F1-Score variance increase farther to KPMG</a:t>
            </a:r>
          </a:p>
        </p:txBody>
      </p:sp>
      <p:pic>
        <p:nvPicPr>
          <p:cNvPr id="20" name="Picture 19" descr="Text, logo&#10;&#10;Description automatically generated">
            <a:extLst>
              <a:ext uri="{FF2B5EF4-FFF2-40B4-BE49-F238E27FC236}">
                <a16:creationId xmlns:a16="http://schemas.microsoft.com/office/drawing/2014/main" id="{2576C170-2576-47D2-BDE0-4A9517CE87AA}"/>
              </a:ext>
            </a:extLst>
          </p:cNvPr>
          <p:cNvPicPr>
            <a:picLocks noChangeAspect="1"/>
          </p:cNvPicPr>
          <p:nvPr/>
        </p:nvPicPr>
        <p:blipFill>
          <a:blip r:embed="rId7"/>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1024631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9137025" cy="1328700"/>
          </a:xfrm>
          <a:prstGeom prst="rect">
            <a:avLst/>
          </a:prstGeom>
          <a:noFill/>
          <a:ln>
            <a:noFill/>
          </a:ln>
        </p:spPr>
        <p:txBody>
          <a:bodyPr spcFirstLastPara="1" wrap="square" lIns="91425" tIns="45700" rIns="91425" bIns="45700" anchor="t" anchorCtr="0">
            <a:noAutofit/>
          </a:bodyPr>
          <a:lstStyle/>
          <a:p>
            <a:pPr lvl="0">
              <a:lnSpc>
                <a:spcPct val="90000"/>
              </a:lnSpc>
              <a:buClr>
                <a:schemeClr val="accent1"/>
              </a:buClr>
            </a:pPr>
            <a:r>
              <a:rPr lang="en-US" dirty="0">
                <a:solidFill>
                  <a:srgbClr val="00338D"/>
                </a:solidFill>
              </a:rPr>
              <a:t>Prescriptive Analytics</a:t>
            </a:r>
            <a:br>
              <a:rPr lang="en-US" sz="4500" b="1" i="0" u="none" strike="noStrike" cap="none" dirty="0">
                <a:solidFill>
                  <a:schemeClr val="dk1"/>
                </a:solidFill>
                <a:latin typeface="Roboto"/>
                <a:ea typeface="Roboto"/>
                <a:cs typeface="Roboto"/>
                <a:sym typeface="Roboto"/>
              </a:rPr>
            </a:br>
            <a:r>
              <a:rPr lang="en-US" dirty="0"/>
              <a:t>Finetuning the Approach</a:t>
            </a:r>
            <a:endParaRPr sz="4500" b="1" i="0" u="none" strike="noStrike" cap="none" dirty="0">
              <a:solidFill>
                <a:schemeClr val="dk1"/>
              </a:solidFill>
              <a:latin typeface="Roboto"/>
              <a:ea typeface="Roboto"/>
              <a:cs typeface="Roboto"/>
              <a:sym typeface="Roboto"/>
            </a:endParaRPr>
          </a:p>
        </p:txBody>
      </p:sp>
      <p:sp>
        <p:nvSpPr>
          <p:cNvPr id="535" name="Google Shape;185;g6ad2858b67_0_2">
            <a:extLst>
              <a:ext uri="{FF2B5EF4-FFF2-40B4-BE49-F238E27FC236}">
                <a16:creationId xmlns:a16="http://schemas.microsoft.com/office/drawing/2014/main" id="{FC379510-769D-4ED3-8E68-9EE797D27C3F}"/>
              </a:ext>
            </a:extLst>
          </p:cNvPr>
          <p:cNvSpPr/>
          <p:nvPr/>
        </p:nvSpPr>
        <p:spPr>
          <a:xfrm>
            <a:off x="15943954" y="38919"/>
            <a:ext cx="2286000" cy="2286000"/>
          </a:xfrm>
          <a:prstGeom prst="ellipse">
            <a:avLst/>
          </a:prstGeom>
          <a:noFill/>
          <a:ln w="38100" cap="flat" cmpd="sng">
            <a:solidFill>
              <a:schemeClr val="accent2"/>
            </a:solidFill>
            <a:prstDash val="solid"/>
            <a:miter lim="800000"/>
            <a:headEnd type="none" w="sm" len="sm"/>
            <a:tailEnd type="none" w="sm" len="sm"/>
          </a:ln>
        </p:spPr>
        <p:txBody>
          <a:bodyPr spcFirstLastPara="1" wrap="square" lIns="91425" tIns="45675" rIns="91425" bIns="456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2800" b="0" i="0" u="none" strike="noStrike" cap="none">
              <a:solidFill>
                <a:srgbClr val="0A091B"/>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4CCB990C-0049-4BA9-83BF-054374A13486}"/>
              </a:ext>
            </a:extLst>
          </p:cNvPr>
          <p:cNvSpPr txBox="1"/>
          <p:nvPr/>
        </p:nvSpPr>
        <p:spPr>
          <a:xfrm>
            <a:off x="630048" y="2026160"/>
            <a:ext cx="8145561" cy="880496"/>
          </a:xfrm>
          <a:prstGeom prst="rect">
            <a:avLst/>
          </a:prstGeom>
          <a:noFill/>
          <a:ln>
            <a:noFill/>
          </a:ln>
        </p:spPr>
        <p:txBody>
          <a:bodyPr spcFirstLastPara="1" wrap="square" lIns="91425" tIns="45700" rIns="91425" bIns="45700" anchor="t" anchorCtr="0">
            <a:noAutofit/>
          </a:bodyPr>
          <a:lstStyle/>
          <a:p>
            <a:pPr lvl="0">
              <a:buClr>
                <a:schemeClr val="dk1"/>
              </a:buClr>
              <a:buSzPts val="3600"/>
            </a:pPr>
            <a:r>
              <a:rPr lang="en-US" sz="2800" b="0" i="0" u="none" strike="noStrike" cap="none" dirty="0">
                <a:solidFill>
                  <a:schemeClr val="dk1"/>
                </a:solidFill>
                <a:latin typeface="Roboto Condensed"/>
                <a:ea typeface="Roboto Condensed"/>
                <a:cs typeface="Roboto Condensed"/>
                <a:sym typeface="Roboto Condensed"/>
              </a:rPr>
              <a:t>The </a:t>
            </a:r>
            <a:r>
              <a:rPr lang="en-US" sz="5400" b="1" dirty="0">
                <a:solidFill>
                  <a:schemeClr val="dk1"/>
                </a:solidFill>
                <a:latin typeface="Roboto Condensed"/>
                <a:ea typeface="Roboto Condensed"/>
                <a:cs typeface="Roboto Condensed"/>
                <a:sym typeface="Roboto Condensed"/>
              </a:rPr>
              <a:t>F1 score in the Boroughs</a:t>
            </a:r>
            <a:endParaRPr sz="2800" b="0" i="0" u="none" strike="noStrike" cap="none" dirty="0">
              <a:solidFill>
                <a:schemeClr val="accent1"/>
              </a:solidFill>
              <a:latin typeface="Roboto Condensed"/>
              <a:ea typeface="Roboto Condensed"/>
              <a:cs typeface="Roboto Condensed"/>
              <a:sym typeface="Roboto Condensed"/>
            </a:endParaRPr>
          </a:p>
        </p:txBody>
      </p:sp>
      <p:pic>
        <p:nvPicPr>
          <p:cNvPr id="11" name="Picture 10" descr="Shape&#10;&#10;Description automatically generated with low confidence">
            <a:extLst>
              <a:ext uri="{FF2B5EF4-FFF2-40B4-BE49-F238E27FC236}">
                <a16:creationId xmlns:a16="http://schemas.microsoft.com/office/drawing/2014/main" id="{C4D89370-A6E1-4660-B751-875A692415DC}"/>
              </a:ext>
            </a:extLst>
          </p:cNvPr>
          <p:cNvPicPr>
            <a:picLocks noChangeAspect="1"/>
          </p:cNvPicPr>
          <p:nvPr/>
        </p:nvPicPr>
        <p:blipFill>
          <a:blip r:embed="rId3"/>
          <a:stretch>
            <a:fillRect/>
          </a:stretch>
        </p:blipFill>
        <p:spPr>
          <a:xfrm>
            <a:off x="16293511" y="388476"/>
            <a:ext cx="1586885" cy="1586885"/>
          </a:xfrm>
          <a:prstGeom prst="rect">
            <a:avLst/>
          </a:prstGeom>
        </p:spPr>
      </p:pic>
      <p:pic>
        <p:nvPicPr>
          <p:cNvPr id="7" name="Picture 6" descr="Diagram, schematic&#10;&#10;Description automatically generated">
            <a:extLst>
              <a:ext uri="{FF2B5EF4-FFF2-40B4-BE49-F238E27FC236}">
                <a16:creationId xmlns:a16="http://schemas.microsoft.com/office/drawing/2014/main" id="{AAF91E0C-6024-407A-8F12-3DEDCFE53D51}"/>
              </a:ext>
            </a:extLst>
          </p:cNvPr>
          <p:cNvPicPr>
            <a:picLocks noChangeAspect="1"/>
          </p:cNvPicPr>
          <p:nvPr/>
        </p:nvPicPr>
        <p:blipFill>
          <a:blip r:embed="rId4"/>
          <a:stretch>
            <a:fillRect/>
          </a:stretch>
        </p:blipFill>
        <p:spPr>
          <a:xfrm>
            <a:off x="10137766" y="2782668"/>
            <a:ext cx="7365511" cy="6070235"/>
          </a:xfrm>
          <a:prstGeom prst="rect">
            <a:avLst/>
          </a:prstGeom>
        </p:spPr>
      </p:pic>
      <p:sp>
        <p:nvSpPr>
          <p:cNvPr id="14" name="Google Shape;216;p212">
            <a:extLst>
              <a:ext uri="{FF2B5EF4-FFF2-40B4-BE49-F238E27FC236}">
                <a16:creationId xmlns:a16="http://schemas.microsoft.com/office/drawing/2014/main" id="{0DB2C775-2755-4D79-B95C-13262D8A1CDE}"/>
              </a:ext>
            </a:extLst>
          </p:cNvPr>
          <p:cNvSpPr txBox="1"/>
          <p:nvPr/>
        </p:nvSpPr>
        <p:spPr>
          <a:xfrm>
            <a:off x="630048" y="3227016"/>
            <a:ext cx="100993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Assumption. </a:t>
            </a:r>
            <a:r>
              <a:rPr lang="en-US" sz="2800" dirty="0">
                <a:solidFill>
                  <a:schemeClr val="tx1"/>
                </a:solidFill>
                <a:latin typeface="Roboto Condensed"/>
                <a:ea typeface="Roboto Condensed"/>
                <a:cs typeface="Roboto Condensed"/>
                <a:sym typeface="Roboto Condensed"/>
              </a:rPr>
              <a:t>Rob want to live at most 5 km far from KPMG</a:t>
            </a:r>
          </a:p>
        </p:txBody>
      </p:sp>
      <p:pic>
        <p:nvPicPr>
          <p:cNvPr id="15" name="Picture 14" descr="Table&#10;&#10;Description automatically generated">
            <a:extLst>
              <a:ext uri="{FF2B5EF4-FFF2-40B4-BE49-F238E27FC236}">
                <a16:creationId xmlns:a16="http://schemas.microsoft.com/office/drawing/2014/main" id="{32D542AC-BB36-4ABB-993F-F57456D07D77}"/>
              </a:ext>
            </a:extLst>
          </p:cNvPr>
          <p:cNvPicPr>
            <a:picLocks noChangeAspect="1"/>
          </p:cNvPicPr>
          <p:nvPr/>
        </p:nvPicPr>
        <p:blipFill>
          <a:blip r:embed="rId5"/>
          <a:stretch>
            <a:fillRect/>
          </a:stretch>
        </p:blipFill>
        <p:spPr>
          <a:xfrm>
            <a:off x="1374766" y="3951209"/>
            <a:ext cx="8763000" cy="2667000"/>
          </a:xfrm>
          <a:prstGeom prst="rect">
            <a:avLst/>
          </a:prstGeom>
        </p:spPr>
      </p:pic>
      <p:pic>
        <p:nvPicPr>
          <p:cNvPr id="17" name="Picture 16" descr="Table&#10;&#10;Description automatically generated">
            <a:extLst>
              <a:ext uri="{FF2B5EF4-FFF2-40B4-BE49-F238E27FC236}">
                <a16:creationId xmlns:a16="http://schemas.microsoft.com/office/drawing/2014/main" id="{059388F5-6162-42C7-8EE2-EF8F73E64CD9}"/>
              </a:ext>
            </a:extLst>
          </p:cNvPr>
          <p:cNvPicPr>
            <a:picLocks noChangeAspect="1"/>
          </p:cNvPicPr>
          <p:nvPr/>
        </p:nvPicPr>
        <p:blipFill>
          <a:blip r:embed="rId6"/>
          <a:stretch>
            <a:fillRect/>
          </a:stretch>
        </p:blipFill>
        <p:spPr>
          <a:xfrm>
            <a:off x="3887845" y="6618209"/>
            <a:ext cx="6249921" cy="3626715"/>
          </a:xfrm>
          <a:prstGeom prst="rect">
            <a:avLst/>
          </a:prstGeom>
        </p:spPr>
      </p:pic>
      <p:pic>
        <p:nvPicPr>
          <p:cNvPr id="21" name="Picture 20" descr="Text, logo&#10;&#10;Description automatically generated">
            <a:extLst>
              <a:ext uri="{FF2B5EF4-FFF2-40B4-BE49-F238E27FC236}">
                <a16:creationId xmlns:a16="http://schemas.microsoft.com/office/drawing/2014/main" id="{DA7D0056-5629-4DAD-9775-2848E8A22B16}"/>
              </a:ext>
            </a:extLst>
          </p:cNvPr>
          <p:cNvPicPr>
            <a:picLocks noChangeAspect="1"/>
          </p:cNvPicPr>
          <p:nvPr/>
        </p:nvPicPr>
        <p:blipFill>
          <a:blip r:embed="rId7"/>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2906665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par>
                                <p:cTn id="18" presetID="10"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9137025" cy="1328700"/>
          </a:xfrm>
          <a:prstGeom prst="rect">
            <a:avLst/>
          </a:prstGeom>
          <a:noFill/>
          <a:ln>
            <a:noFill/>
          </a:ln>
        </p:spPr>
        <p:txBody>
          <a:bodyPr spcFirstLastPara="1" wrap="square" lIns="91425" tIns="45700" rIns="91425" bIns="45700" anchor="t" anchorCtr="0">
            <a:noAutofit/>
          </a:bodyPr>
          <a:lstStyle/>
          <a:p>
            <a:pPr lvl="0">
              <a:lnSpc>
                <a:spcPct val="90000"/>
              </a:lnSpc>
              <a:buClr>
                <a:schemeClr val="accent1"/>
              </a:buClr>
            </a:pPr>
            <a:r>
              <a:rPr lang="en-US" dirty="0">
                <a:solidFill>
                  <a:srgbClr val="00338D"/>
                </a:solidFill>
              </a:rPr>
              <a:t>Conclusion</a:t>
            </a:r>
            <a:br>
              <a:rPr lang="en-US" sz="4500" b="1" i="0" u="none" strike="noStrike" cap="none" dirty="0">
                <a:solidFill>
                  <a:schemeClr val="dk1"/>
                </a:solidFill>
                <a:latin typeface="Roboto"/>
                <a:ea typeface="Roboto"/>
                <a:cs typeface="Roboto"/>
                <a:sym typeface="Roboto"/>
              </a:rPr>
            </a:br>
            <a:r>
              <a:rPr lang="en-US" dirty="0"/>
              <a:t>Improvements</a:t>
            </a:r>
            <a:endParaRPr sz="4500" b="1" i="0" u="none" strike="noStrike" cap="none" dirty="0">
              <a:solidFill>
                <a:schemeClr val="dk1"/>
              </a:solidFill>
              <a:latin typeface="Roboto"/>
              <a:ea typeface="Roboto"/>
              <a:cs typeface="Roboto"/>
              <a:sym typeface="Roboto"/>
            </a:endParaRPr>
          </a:p>
        </p:txBody>
      </p:sp>
      <p:sp>
        <p:nvSpPr>
          <p:cNvPr id="535" name="Google Shape;185;g6ad2858b67_0_2">
            <a:extLst>
              <a:ext uri="{FF2B5EF4-FFF2-40B4-BE49-F238E27FC236}">
                <a16:creationId xmlns:a16="http://schemas.microsoft.com/office/drawing/2014/main" id="{FC379510-769D-4ED3-8E68-9EE797D27C3F}"/>
              </a:ext>
            </a:extLst>
          </p:cNvPr>
          <p:cNvSpPr/>
          <p:nvPr/>
        </p:nvSpPr>
        <p:spPr>
          <a:xfrm>
            <a:off x="15943954" y="38919"/>
            <a:ext cx="2286000" cy="2286000"/>
          </a:xfrm>
          <a:prstGeom prst="ellipse">
            <a:avLst/>
          </a:prstGeom>
          <a:noFill/>
          <a:ln w="38100" cap="flat" cmpd="sng">
            <a:solidFill>
              <a:schemeClr val="accent2"/>
            </a:solidFill>
            <a:prstDash val="solid"/>
            <a:miter lim="800000"/>
            <a:headEnd type="none" w="sm" len="sm"/>
            <a:tailEnd type="none" w="sm" len="sm"/>
          </a:ln>
        </p:spPr>
        <p:txBody>
          <a:bodyPr spcFirstLastPara="1" wrap="square" lIns="91425" tIns="45675" rIns="91425" bIns="456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2800" b="0" i="0" u="none" strike="noStrike" cap="none">
              <a:solidFill>
                <a:srgbClr val="0A091B"/>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4CCB990C-0049-4BA9-83BF-054374A13486}"/>
              </a:ext>
            </a:extLst>
          </p:cNvPr>
          <p:cNvSpPr txBox="1"/>
          <p:nvPr/>
        </p:nvSpPr>
        <p:spPr>
          <a:xfrm>
            <a:off x="630048" y="2026160"/>
            <a:ext cx="8145561" cy="880496"/>
          </a:xfrm>
          <a:prstGeom prst="rect">
            <a:avLst/>
          </a:prstGeom>
          <a:noFill/>
          <a:ln>
            <a:noFill/>
          </a:ln>
        </p:spPr>
        <p:txBody>
          <a:bodyPr spcFirstLastPara="1" wrap="square" lIns="91425" tIns="45700" rIns="91425" bIns="45700" anchor="t" anchorCtr="0">
            <a:noAutofit/>
          </a:bodyPr>
          <a:lstStyle/>
          <a:p>
            <a:pPr lvl="0">
              <a:buClr>
                <a:schemeClr val="dk1"/>
              </a:buClr>
              <a:buSzPts val="3600"/>
            </a:pPr>
            <a:r>
              <a:rPr lang="en-US" sz="2800" b="0" i="0" u="none" strike="noStrike" cap="none" dirty="0">
                <a:solidFill>
                  <a:schemeClr val="dk1"/>
                </a:solidFill>
                <a:latin typeface="Roboto Condensed"/>
                <a:ea typeface="Roboto Condensed"/>
                <a:cs typeface="Roboto Condensed"/>
                <a:sym typeface="Roboto Condensed"/>
              </a:rPr>
              <a:t>The </a:t>
            </a:r>
            <a:r>
              <a:rPr lang="en-US" sz="5400" b="1" dirty="0">
                <a:solidFill>
                  <a:schemeClr val="dk1"/>
                </a:solidFill>
                <a:latin typeface="Roboto Condensed"/>
                <a:ea typeface="Roboto Condensed"/>
                <a:cs typeface="Roboto Condensed"/>
                <a:sym typeface="Roboto Condensed"/>
              </a:rPr>
              <a:t>Improvements</a:t>
            </a:r>
            <a:endParaRPr sz="2800" b="0" i="0" u="none" strike="noStrike" cap="none" dirty="0">
              <a:solidFill>
                <a:schemeClr val="accent1"/>
              </a:solidFill>
              <a:latin typeface="Roboto Condensed"/>
              <a:ea typeface="Roboto Condensed"/>
              <a:cs typeface="Roboto Condensed"/>
              <a:sym typeface="Roboto Condensed"/>
            </a:endParaRPr>
          </a:p>
        </p:txBody>
      </p:sp>
      <p:sp>
        <p:nvSpPr>
          <p:cNvPr id="12" name="Google Shape;216;p212">
            <a:extLst>
              <a:ext uri="{FF2B5EF4-FFF2-40B4-BE49-F238E27FC236}">
                <a16:creationId xmlns:a16="http://schemas.microsoft.com/office/drawing/2014/main" id="{564EA998-00B4-41BE-8487-DA4A5DD6D82A}"/>
              </a:ext>
            </a:extLst>
          </p:cNvPr>
          <p:cNvSpPr txBox="1"/>
          <p:nvPr/>
        </p:nvSpPr>
        <p:spPr>
          <a:xfrm>
            <a:off x="826479" y="3448886"/>
            <a:ext cx="13257911"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Data Centric</a:t>
            </a:r>
          </a:p>
          <a:p>
            <a:pPr marL="457200" indent="-457200">
              <a:buClr>
                <a:schemeClr val="dk1"/>
              </a:buClr>
              <a:buSzPts val="3600"/>
              <a:buFont typeface="Arial" panose="020B0604020202020204" pitchFamily="34" charset="0"/>
              <a:buChar char="•"/>
            </a:pPr>
            <a:r>
              <a:rPr lang="en-US" sz="2800" dirty="0">
                <a:solidFill>
                  <a:schemeClr val="tx1"/>
                </a:solidFill>
                <a:latin typeface="Roboto Condensed"/>
                <a:ea typeface="Roboto Condensed"/>
                <a:cs typeface="Roboto Condensed"/>
                <a:sym typeface="Roboto Condensed"/>
              </a:rPr>
              <a:t>Add the distance to railway Station as Features</a:t>
            </a:r>
          </a:p>
          <a:p>
            <a:pPr marL="457200" indent="-457200">
              <a:buClr>
                <a:schemeClr val="dk1"/>
              </a:buClr>
              <a:buSzPts val="3600"/>
              <a:buFont typeface="Arial" panose="020B0604020202020204" pitchFamily="34" charset="0"/>
              <a:buChar char="•"/>
            </a:pPr>
            <a:r>
              <a:rPr lang="en-US" sz="2800" dirty="0">
                <a:solidFill>
                  <a:schemeClr val="tx1"/>
                </a:solidFill>
                <a:latin typeface="Roboto Condensed"/>
                <a:ea typeface="Roboto Condensed"/>
                <a:cs typeface="Roboto Condensed"/>
                <a:sym typeface="Roboto Condensed"/>
              </a:rPr>
              <a:t>Add information about proximity with shops, cafes, bars and pubs</a:t>
            </a:r>
          </a:p>
          <a:p>
            <a:pPr marL="457200" indent="-457200">
              <a:buClr>
                <a:schemeClr val="dk1"/>
              </a:buClr>
              <a:buSzPts val="3600"/>
              <a:buFont typeface="Arial" panose="020B0604020202020204" pitchFamily="34" charset="0"/>
              <a:buChar char="•"/>
            </a:pPr>
            <a:r>
              <a:rPr lang="en-US" sz="2800" dirty="0">
                <a:solidFill>
                  <a:schemeClr val="tx1"/>
                </a:solidFill>
                <a:latin typeface="Roboto Condensed"/>
                <a:ea typeface="Roboto Condensed"/>
                <a:cs typeface="Roboto Condensed"/>
                <a:sym typeface="Roboto Condensed"/>
              </a:rPr>
              <a:t>Add Host information</a:t>
            </a:r>
          </a:p>
          <a:p>
            <a:pPr marL="457200" indent="-457200">
              <a:buClr>
                <a:schemeClr val="dk1"/>
              </a:buClr>
              <a:buSzPts val="3600"/>
              <a:buFont typeface="Arial" panose="020B0604020202020204" pitchFamily="34" charset="0"/>
              <a:buChar char="•"/>
            </a:pPr>
            <a:r>
              <a:rPr lang="en-US" sz="2800" dirty="0">
                <a:solidFill>
                  <a:schemeClr val="tx1"/>
                </a:solidFill>
                <a:latin typeface="Roboto Condensed"/>
                <a:ea typeface="Roboto Condensed"/>
                <a:cs typeface="Roboto Condensed"/>
                <a:sym typeface="Roboto Condensed"/>
              </a:rPr>
              <a:t>Add the review text information and compute sentimental Score</a:t>
            </a:r>
          </a:p>
          <a:p>
            <a:pPr marL="457200" indent="-457200">
              <a:buClr>
                <a:schemeClr val="dk1"/>
              </a:buClr>
              <a:buSzPts val="3600"/>
              <a:buFont typeface="Arial" panose="020B0604020202020204" pitchFamily="34" charset="0"/>
              <a:buChar char="•"/>
            </a:pPr>
            <a:r>
              <a:rPr lang="en-US" sz="2800" dirty="0">
                <a:solidFill>
                  <a:schemeClr val="tx1"/>
                </a:solidFill>
                <a:latin typeface="Roboto Condensed"/>
                <a:ea typeface="Roboto Condensed"/>
                <a:cs typeface="Roboto Condensed"/>
                <a:sym typeface="Roboto Condensed"/>
              </a:rPr>
              <a:t>Add analysis on the pictures of the announce </a:t>
            </a:r>
          </a:p>
        </p:txBody>
      </p:sp>
      <p:pic>
        <p:nvPicPr>
          <p:cNvPr id="3" name="Picture 2" descr="Shape&#10;&#10;Description automatically generated with low confidence">
            <a:extLst>
              <a:ext uri="{FF2B5EF4-FFF2-40B4-BE49-F238E27FC236}">
                <a16:creationId xmlns:a16="http://schemas.microsoft.com/office/drawing/2014/main" id="{B5018083-C841-41CF-B951-A79437665014}"/>
              </a:ext>
            </a:extLst>
          </p:cNvPr>
          <p:cNvPicPr>
            <a:picLocks noChangeAspect="1"/>
          </p:cNvPicPr>
          <p:nvPr/>
        </p:nvPicPr>
        <p:blipFill>
          <a:blip r:embed="rId3"/>
          <a:stretch>
            <a:fillRect/>
          </a:stretch>
        </p:blipFill>
        <p:spPr>
          <a:xfrm>
            <a:off x="16308864" y="263360"/>
            <a:ext cx="1556180" cy="1556180"/>
          </a:xfrm>
          <a:prstGeom prst="rect">
            <a:avLst/>
          </a:prstGeom>
        </p:spPr>
      </p:pic>
      <p:pic>
        <p:nvPicPr>
          <p:cNvPr id="16" name="Picture 15" descr="Text, logo&#10;&#10;Description automatically generated">
            <a:extLst>
              <a:ext uri="{FF2B5EF4-FFF2-40B4-BE49-F238E27FC236}">
                <a16:creationId xmlns:a16="http://schemas.microsoft.com/office/drawing/2014/main" id="{8B48FAA7-CDC2-44B5-9F81-9992C76343E0}"/>
              </a:ext>
            </a:extLst>
          </p:cNvPr>
          <p:cNvPicPr>
            <a:picLocks noChangeAspect="1"/>
          </p:cNvPicPr>
          <p:nvPr/>
        </p:nvPicPr>
        <p:blipFill>
          <a:blip r:embed="rId4"/>
          <a:stretch>
            <a:fillRect/>
          </a:stretch>
        </p:blipFill>
        <p:spPr>
          <a:xfrm>
            <a:off x="876299" y="9158110"/>
            <a:ext cx="1815643" cy="751790"/>
          </a:xfrm>
          <a:prstGeom prst="rect">
            <a:avLst/>
          </a:prstGeom>
        </p:spPr>
      </p:pic>
      <p:sp>
        <p:nvSpPr>
          <p:cNvPr id="18" name="Google Shape;216;p212">
            <a:extLst>
              <a:ext uri="{FF2B5EF4-FFF2-40B4-BE49-F238E27FC236}">
                <a16:creationId xmlns:a16="http://schemas.microsoft.com/office/drawing/2014/main" id="{310A5F32-B5F9-4DA2-BDAE-FE9E9076294F}"/>
              </a:ext>
            </a:extLst>
          </p:cNvPr>
          <p:cNvSpPr txBox="1"/>
          <p:nvPr/>
        </p:nvSpPr>
        <p:spPr>
          <a:xfrm>
            <a:off x="876298" y="6371441"/>
            <a:ext cx="12747603"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Model Centric</a:t>
            </a:r>
          </a:p>
          <a:p>
            <a:pPr marL="457200" indent="-457200">
              <a:buClr>
                <a:schemeClr val="dk1"/>
              </a:buClr>
              <a:buSzPts val="3600"/>
              <a:buFont typeface="Arial" panose="020B0604020202020204" pitchFamily="34" charset="0"/>
              <a:buChar char="•"/>
            </a:pPr>
            <a:r>
              <a:rPr lang="en-US" sz="2800" dirty="0">
                <a:solidFill>
                  <a:schemeClr val="tx1"/>
                </a:solidFill>
                <a:latin typeface="Roboto Condensed"/>
                <a:ea typeface="Roboto Condensed"/>
                <a:cs typeface="Roboto Condensed"/>
                <a:sym typeface="Roboto Condensed"/>
              </a:rPr>
              <a:t>Compute tree pruning and features selection to reduce Overfitting.</a:t>
            </a:r>
          </a:p>
          <a:p>
            <a:pPr marL="457200" indent="-457200">
              <a:buClr>
                <a:schemeClr val="dk1"/>
              </a:buClr>
              <a:buSzPts val="3600"/>
              <a:buFont typeface="Arial" panose="020B0604020202020204" pitchFamily="34" charset="0"/>
              <a:buChar char="•"/>
            </a:pPr>
            <a:r>
              <a:rPr lang="en-US" sz="2800" dirty="0">
                <a:solidFill>
                  <a:schemeClr val="tx1"/>
                </a:solidFill>
                <a:latin typeface="Roboto Condensed"/>
                <a:ea typeface="Roboto Condensed"/>
                <a:cs typeface="Roboto Condensed"/>
                <a:sym typeface="Roboto Condensed"/>
              </a:rPr>
              <a:t>Compute Grid Search on the top models.</a:t>
            </a:r>
            <a:r>
              <a:rPr lang="en-US" sz="2800" b="1" dirty="0">
                <a:solidFill>
                  <a:schemeClr val="tx1"/>
                </a:solidFill>
                <a:latin typeface="Roboto Condensed"/>
                <a:ea typeface="Roboto Condensed"/>
                <a:cs typeface="Roboto Condensed"/>
                <a:sym typeface="Roboto Condensed"/>
              </a:rPr>
              <a:t> </a:t>
            </a:r>
          </a:p>
          <a:p>
            <a:pPr marL="457200" indent="-457200">
              <a:buClr>
                <a:schemeClr val="dk1"/>
              </a:buClr>
              <a:buSzPts val="3600"/>
              <a:buFont typeface="Arial" panose="020B0604020202020204" pitchFamily="34" charset="0"/>
              <a:buChar char="•"/>
            </a:pPr>
            <a:r>
              <a:rPr lang="en-US" sz="2800" dirty="0">
                <a:solidFill>
                  <a:schemeClr val="tx1"/>
                </a:solidFill>
                <a:latin typeface="Roboto Condensed"/>
                <a:ea typeface="Roboto Condensed"/>
                <a:cs typeface="Roboto Condensed"/>
                <a:sym typeface="Roboto Condensed"/>
              </a:rPr>
              <a:t>Try Deep Neural Networks. Less interpretability but potentially more accuracy</a:t>
            </a:r>
          </a:p>
        </p:txBody>
      </p:sp>
      <p:pic>
        <p:nvPicPr>
          <p:cNvPr id="8" name="Picture 7" descr="Diagram, map&#10;&#10;Description automatically generated">
            <a:extLst>
              <a:ext uri="{FF2B5EF4-FFF2-40B4-BE49-F238E27FC236}">
                <a16:creationId xmlns:a16="http://schemas.microsoft.com/office/drawing/2014/main" id="{621D903D-9959-4AB1-8310-4CAE9234C1FD}"/>
              </a:ext>
            </a:extLst>
          </p:cNvPr>
          <p:cNvPicPr>
            <a:picLocks noChangeAspect="1"/>
          </p:cNvPicPr>
          <p:nvPr/>
        </p:nvPicPr>
        <p:blipFill>
          <a:blip r:embed="rId5"/>
          <a:stretch>
            <a:fillRect/>
          </a:stretch>
        </p:blipFill>
        <p:spPr>
          <a:xfrm>
            <a:off x="11204907" y="0"/>
            <a:ext cx="7083093" cy="7103046"/>
          </a:xfrm>
          <a:prstGeom prst="rect">
            <a:avLst/>
          </a:prstGeom>
        </p:spPr>
      </p:pic>
    </p:spTree>
    <p:extLst>
      <p:ext uri="{BB962C8B-B14F-4D97-AF65-F5344CB8AC3E}">
        <p14:creationId xmlns:p14="http://schemas.microsoft.com/office/powerpoint/2010/main" val="3686523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94"/>
        <p:cNvGrpSpPr/>
        <p:nvPr/>
      </p:nvGrpSpPr>
      <p:grpSpPr>
        <a:xfrm>
          <a:off x="0" y="0"/>
          <a:ext cx="0" cy="0"/>
          <a:chOff x="0" y="0"/>
          <a:chExt cx="0" cy="0"/>
        </a:xfrm>
      </p:grpSpPr>
      <p:sp>
        <p:nvSpPr>
          <p:cNvPr id="5995" name="Google Shape;5995;p200"/>
          <p:cNvSpPr txBox="1"/>
          <p:nvPr/>
        </p:nvSpPr>
        <p:spPr>
          <a:xfrm>
            <a:off x="5981700" y="4589502"/>
            <a:ext cx="6324600" cy="110799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accent1"/>
              </a:buClr>
              <a:buSzPts val="6600"/>
              <a:buFont typeface="Roboto"/>
              <a:buNone/>
            </a:pPr>
            <a:r>
              <a:rPr lang="en-US" sz="6600" b="1" i="0" u="none" strike="noStrike" cap="none" dirty="0">
                <a:solidFill>
                  <a:srgbClr val="00338D"/>
                </a:solidFill>
                <a:latin typeface="Roboto"/>
                <a:ea typeface="Roboto"/>
                <a:cs typeface="Roboto"/>
                <a:sym typeface="Roboto"/>
              </a:rPr>
              <a:t>thank you.</a:t>
            </a:r>
            <a:endParaRPr sz="6600" b="1" i="0" u="none" strike="noStrike" cap="none" dirty="0">
              <a:solidFill>
                <a:srgbClr val="00338D"/>
              </a:solidFill>
              <a:latin typeface="Roboto"/>
              <a:ea typeface="Roboto"/>
              <a:cs typeface="Roboto"/>
              <a:sym typeface="Roboto"/>
            </a:endParaRPr>
          </a:p>
        </p:txBody>
      </p:sp>
      <p:grpSp>
        <p:nvGrpSpPr>
          <p:cNvPr id="5996" name="Google Shape;5996;p200"/>
          <p:cNvGrpSpPr/>
          <p:nvPr/>
        </p:nvGrpSpPr>
        <p:grpSpPr>
          <a:xfrm>
            <a:off x="6156325" y="4457700"/>
            <a:ext cx="685800" cy="685800"/>
            <a:chOff x="6324600" y="4114799"/>
            <a:chExt cx="685800" cy="685800"/>
          </a:xfrm>
        </p:grpSpPr>
        <p:cxnSp>
          <p:nvCxnSpPr>
            <p:cNvPr id="5997" name="Google Shape;5997;p200"/>
            <p:cNvCxnSpPr/>
            <p:nvPr/>
          </p:nvCxnSpPr>
          <p:spPr>
            <a:xfrm rot="10800000">
              <a:off x="6324600" y="4114799"/>
              <a:ext cx="0" cy="685800"/>
            </a:xfrm>
            <a:prstGeom prst="straightConnector1">
              <a:avLst/>
            </a:prstGeom>
            <a:noFill/>
            <a:ln w="38100" cap="sq" cmpd="sng">
              <a:solidFill>
                <a:schemeClr val="accent1"/>
              </a:solidFill>
              <a:prstDash val="solid"/>
              <a:bevel/>
              <a:headEnd type="none" w="sm" len="sm"/>
              <a:tailEnd type="none" w="sm" len="sm"/>
            </a:ln>
          </p:spPr>
        </p:cxnSp>
        <p:cxnSp>
          <p:nvCxnSpPr>
            <p:cNvPr id="5998" name="Google Shape;5998;p200"/>
            <p:cNvCxnSpPr/>
            <p:nvPr/>
          </p:nvCxnSpPr>
          <p:spPr>
            <a:xfrm>
              <a:off x="6324600" y="4114799"/>
              <a:ext cx="685800" cy="0"/>
            </a:xfrm>
            <a:prstGeom prst="straightConnector1">
              <a:avLst/>
            </a:prstGeom>
            <a:noFill/>
            <a:ln w="38100" cap="sq" cmpd="sng">
              <a:solidFill>
                <a:schemeClr val="accent1"/>
              </a:solidFill>
              <a:prstDash val="solid"/>
              <a:bevel/>
              <a:headEnd type="none" w="sm" len="sm"/>
              <a:tailEnd type="none" w="sm" len="sm"/>
            </a:ln>
          </p:spPr>
        </p:cxnSp>
      </p:grpSp>
      <p:grpSp>
        <p:nvGrpSpPr>
          <p:cNvPr id="5999" name="Google Shape;5999;p200"/>
          <p:cNvGrpSpPr/>
          <p:nvPr/>
        </p:nvGrpSpPr>
        <p:grpSpPr>
          <a:xfrm rot="10800000">
            <a:off x="11445875" y="5143500"/>
            <a:ext cx="685800" cy="685800"/>
            <a:chOff x="6324600" y="4114799"/>
            <a:chExt cx="685800" cy="685800"/>
          </a:xfrm>
        </p:grpSpPr>
        <p:cxnSp>
          <p:nvCxnSpPr>
            <p:cNvPr id="6000" name="Google Shape;6000;p200"/>
            <p:cNvCxnSpPr/>
            <p:nvPr/>
          </p:nvCxnSpPr>
          <p:spPr>
            <a:xfrm rot="10800000">
              <a:off x="6324600" y="4114799"/>
              <a:ext cx="0" cy="685800"/>
            </a:xfrm>
            <a:prstGeom prst="straightConnector1">
              <a:avLst/>
            </a:prstGeom>
            <a:noFill/>
            <a:ln w="38100" cap="sq" cmpd="sng">
              <a:solidFill>
                <a:schemeClr val="accent1"/>
              </a:solidFill>
              <a:prstDash val="solid"/>
              <a:bevel/>
              <a:headEnd type="none" w="sm" len="sm"/>
              <a:tailEnd type="none" w="sm" len="sm"/>
            </a:ln>
          </p:spPr>
        </p:cxnSp>
        <p:cxnSp>
          <p:nvCxnSpPr>
            <p:cNvPr id="6001" name="Google Shape;6001;p200"/>
            <p:cNvCxnSpPr/>
            <p:nvPr/>
          </p:nvCxnSpPr>
          <p:spPr>
            <a:xfrm>
              <a:off x="6324600" y="4114799"/>
              <a:ext cx="685800" cy="0"/>
            </a:xfrm>
            <a:prstGeom prst="straightConnector1">
              <a:avLst/>
            </a:prstGeom>
            <a:noFill/>
            <a:ln w="38100" cap="sq" cmpd="sng">
              <a:solidFill>
                <a:schemeClr val="accent1"/>
              </a:solidFill>
              <a:prstDash val="solid"/>
              <a:bevel/>
              <a:headEnd type="none" w="sm" len="sm"/>
              <a:tailEnd type="none" w="sm" len="sm"/>
            </a:ln>
          </p:spPr>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5"/>
        </a:solidFill>
        <a:effectLst/>
      </p:bgPr>
    </p:bg>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6375101" cy="13287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accent1"/>
              </a:buClr>
              <a:buSzPts val="4500"/>
              <a:buFont typeface="Roboto"/>
              <a:buNone/>
            </a:pPr>
            <a:r>
              <a:rPr lang="en-US" sz="4500" b="1" i="0" u="none" strike="noStrike" cap="none" dirty="0">
                <a:solidFill>
                  <a:srgbClr val="00338D"/>
                </a:solidFill>
                <a:latin typeface="Roboto"/>
                <a:ea typeface="Roboto"/>
                <a:cs typeface="Roboto"/>
                <a:sym typeface="Roboto"/>
              </a:rPr>
              <a:t>Introduction</a:t>
            </a:r>
            <a:br>
              <a:rPr lang="en-US" sz="4500" b="1" i="0" u="none" strike="noStrike" cap="none" dirty="0">
                <a:solidFill>
                  <a:srgbClr val="00338D"/>
                </a:solidFill>
                <a:latin typeface="Roboto"/>
                <a:ea typeface="Roboto"/>
                <a:cs typeface="Roboto"/>
                <a:sym typeface="Roboto"/>
              </a:rPr>
            </a:br>
            <a:r>
              <a:rPr lang="en-US" sz="4500" b="1" i="0" u="none" strike="noStrike" cap="none" dirty="0">
                <a:solidFill>
                  <a:schemeClr val="dk1"/>
                </a:solidFill>
                <a:latin typeface="Roboto"/>
                <a:ea typeface="Roboto"/>
                <a:cs typeface="Roboto"/>
                <a:sym typeface="Roboto"/>
              </a:rPr>
              <a:t>The Story</a:t>
            </a:r>
            <a:endParaRPr sz="4500" b="1" i="0" u="none" strike="noStrike" cap="none" dirty="0">
              <a:solidFill>
                <a:schemeClr val="dk1"/>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11317533-1E43-40F9-9B84-DB107609461C}"/>
              </a:ext>
            </a:extLst>
          </p:cNvPr>
          <p:cNvSpPr txBox="1"/>
          <p:nvPr/>
        </p:nvSpPr>
        <p:spPr>
          <a:xfrm>
            <a:off x="1743578" y="2592483"/>
            <a:ext cx="15612823" cy="567429"/>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dirty="0"/>
              <a:t>It’s March 2017. Rob, a KPMG employee living in Berlin, lives moving in and out Airbnb’s and never shares his current address. He would like to invite a few D&amp;A colleagues at his place for a dinner evening and decides to share the key features of his current rental. </a:t>
            </a:r>
          </a:p>
          <a:p>
            <a:pPr>
              <a:buClr>
                <a:schemeClr val="dk1"/>
              </a:buClr>
              <a:buSzPts val="3600"/>
            </a:pPr>
            <a:endParaRPr lang="en-US" sz="2800" b="1" dirty="0"/>
          </a:p>
          <a:p>
            <a:pPr>
              <a:buClr>
                <a:schemeClr val="dk1"/>
              </a:buClr>
              <a:buSzPts val="3600"/>
            </a:pPr>
            <a:endParaRPr lang="en-US" sz="2800" dirty="0">
              <a:solidFill>
                <a:schemeClr val="accent1"/>
              </a:solidFill>
              <a:latin typeface="Roboto Condensed"/>
              <a:ea typeface="Roboto Condensed"/>
              <a:cs typeface="Roboto Condensed"/>
              <a:sym typeface="Roboto Condensed"/>
            </a:endParaRPr>
          </a:p>
        </p:txBody>
      </p:sp>
      <p:sp>
        <p:nvSpPr>
          <p:cNvPr id="11" name="Google Shape;216;p212">
            <a:extLst>
              <a:ext uri="{FF2B5EF4-FFF2-40B4-BE49-F238E27FC236}">
                <a16:creationId xmlns:a16="http://schemas.microsoft.com/office/drawing/2014/main" id="{565EED29-A415-460E-B572-680AE115E444}"/>
              </a:ext>
            </a:extLst>
          </p:cNvPr>
          <p:cNvSpPr txBox="1"/>
          <p:nvPr/>
        </p:nvSpPr>
        <p:spPr>
          <a:xfrm>
            <a:off x="1743578" y="4271030"/>
            <a:ext cx="15612823" cy="567429"/>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t>The D&amp;A team needs to figure out where Rob is most likely living.</a:t>
            </a:r>
            <a:r>
              <a:rPr lang="en-US" sz="2800" dirty="0"/>
              <a:t> The task is therefore to create a model that, given a set of features, for a set of coordinates (latitude, longitude), </a:t>
            </a:r>
            <a:r>
              <a:rPr lang="en-US" sz="2800" b="1" dirty="0"/>
              <a:t>calculates a score that quantifies how likely it is that Rob is living at the given latitude-longitude.</a:t>
            </a:r>
            <a:endParaRPr lang="en-US" sz="2000" b="1" dirty="0">
              <a:solidFill>
                <a:schemeClr val="accent1"/>
              </a:solidFill>
            </a:endParaRPr>
          </a:p>
          <a:p>
            <a:pPr>
              <a:buClr>
                <a:schemeClr val="dk1"/>
              </a:buClr>
              <a:buSzPts val="3600"/>
            </a:pPr>
            <a:endParaRPr lang="en-US" sz="2800" dirty="0">
              <a:solidFill>
                <a:schemeClr val="accent1"/>
              </a:solidFill>
              <a:latin typeface="Roboto Condensed"/>
              <a:ea typeface="Roboto Condensed"/>
              <a:cs typeface="Roboto Condensed"/>
              <a:sym typeface="Roboto Condensed"/>
            </a:endParaRPr>
          </a:p>
        </p:txBody>
      </p:sp>
      <p:pic>
        <p:nvPicPr>
          <p:cNvPr id="3" name="Graphic 2" descr="Open quotation mark outline">
            <a:extLst>
              <a:ext uri="{FF2B5EF4-FFF2-40B4-BE49-F238E27FC236}">
                <a16:creationId xmlns:a16="http://schemas.microsoft.com/office/drawing/2014/main" id="{DA90AFC7-CA92-4C1D-9337-13925E8119F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6299" y="1961797"/>
            <a:ext cx="914400" cy="914400"/>
          </a:xfrm>
          <a:prstGeom prst="rect">
            <a:avLst/>
          </a:prstGeom>
        </p:spPr>
      </p:pic>
      <p:pic>
        <p:nvPicPr>
          <p:cNvPr id="13" name="Graphic 12" descr="Open quotation mark outline">
            <a:extLst>
              <a:ext uri="{FF2B5EF4-FFF2-40B4-BE49-F238E27FC236}">
                <a16:creationId xmlns:a16="http://schemas.microsoft.com/office/drawing/2014/main" id="{0904116C-48FC-48F0-BE54-6DB55BD97B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16442001" y="5352391"/>
            <a:ext cx="914400" cy="914400"/>
          </a:xfrm>
          <a:prstGeom prst="rect">
            <a:avLst/>
          </a:prstGeom>
        </p:spPr>
      </p:pic>
      <p:sp>
        <p:nvSpPr>
          <p:cNvPr id="14" name="Google Shape;216;p212">
            <a:extLst>
              <a:ext uri="{FF2B5EF4-FFF2-40B4-BE49-F238E27FC236}">
                <a16:creationId xmlns:a16="http://schemas.microsoft.com/office/drawing/2014/main" id="{CF8FE233-2201-40CB-9331-1BCEAD2907C0}"/>
              </a:ext>
            </a:extLst>
          </p:cNvPr>
          <p:cNvSpPr txBox="1"/>
          <p:nvPr/>
        </p:nvSpPr>
        <p:spPr>
          <a:xfrm>
            <a:off x="1629712" y="6392918"/>
            <a:ext cx="14443122" cy="567429"/>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accent2">
                    <a:lumMod val="50000"/>
                  </a:schemeClr>
                </a:solidFill>
                <a:latin typeface="Roboto Condensed"/>
                <a:ea typeface="Roboto Condensed"/>
                <a:cs typeface="Roboto Condensed"/>
                <a:sym typeface="Roboto Condensed"/>
              </a:rPr>
              <a:t>Task             </a:t>
            </a:r>
            <a:r>
              <a:rPr lang="en-US" sz="2800" dirty="0">
                <a:solidFill>
                  <a:schemeClr val="dk1"/>
                </a:solidFill>
                <a:latin typeface="Roboto Condensed"/>
                <a:ea typeface="Roboto Condensed"/>
                <a:cs typeface="Roboto Condensed"/>
              </a:rPr>
              <a:t>Classification/Recommendation Algorithm to predict the current locations of Rob</a:t>
            </a:r>
            <a:endParaRPr lang="en-US" sz="2800" dirty="0">
              <a:solidFill>
                <a:schemeClr val="dk1"/>
              </a:solidFill>
              <a:latin typeface="Roboto Condensed"/>
              <a:ea typeface="Roboto Condensed"/>
              <a:cs typeface="Roboto Condensed"/>
              <a:sym typeface="Roboto Condensed"/>
            </a:endParaRPr>
          </a:p>
          <a:p>
            <a:pPr>
              <a:buClr>
                <a:schemeClr val="dk1"/>
              </a:buClr>
              <a:buSzPts val="3600"/>
            </a:pPr>
            <a:endParaRPr lang="en-US" sz="2800" dirty="0">
              <a:solidFill>
                <a:schemeClr val="accent1"/>
              </a:solidFill>
              <a:latin typeface="Roboto Condensed"/>
              <a:ea typeface="Roboto Condensed"/>
              <a:cs typeface="Roboto Condensed"/>
              <a:sym typeface="Roboto Condensed"/>
            </a:endParaRPr>
          </a:p>
        </p:txBody>
      </p:sp>
      <p:sp>
        <p:nvSpPr>
          <p:cNvPr id="15" name="Google Shape;216;p212">
            <a:extLst>
              <a:ext uri="{FF2B5EF4-FFF2-40B4-BE49-F238E27FC236}">
                <a16:creationId xmlns:a16="http://schemas.microsoft.com/office/drawing/2014/main" id="{7B1F4D29-1918-4426-B982-ADB3AC8B9761}"/>
              </a:ext>
            </a:extLst>
          </p:cNvPr>
          <p:cNvSpPr txBox="1"/>
          <p:nvPr/>
        </p:nvSpPr>
        <p:spPr>
          <a:xfrm>
            <a:off x="1629712" y="7344410"/>
            <a:ext cx="16207528" cy="567429"/>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accent2">
                    <a:lumMod val="50000"/>
                  </a:schemeClr>
                </a:solidFill>
                <a:latin typeface="Roboto Condensed"/>
                <a:ea typeface="Roboto Condensed"/>
                <a:cs typeface="Roboto Condensed"/>
                <a:sym typeface="Roboto Condensed"/>
              </a:rPr>
              <a:t>Constraint   </a:t>
            </a:r>
            <a:r>
              <a:rPr lang="en-US" sz="2800" dirty="0">
                <a:solidFill>
                  <a:schemeClr val="dk1"/>
                </a:solidFill>
                <a:latin typeface="Roboto Condensed"/>
                <a:ea typeface="Roboto Condensed"/>
                <a:cs typeface="Roboto Condensed"/>
              </a:rPr>
              <a:t>Not too intrusive, we need to predict in which of the </a:t>
            </a:r>
            <a:r>
              <a:rPr lang="en-US" sz="2800" b="1" dirty="0"/>
              <a:t>96 boroughs </a:t>
            </a:r>
            <a:r>
              <a:rPr lang="en-US" sz="2800" dirty="0"/>
              <a:t>of Berlin Rob is likely to live</a:t>
            </a:r>
            <a:endParaRPr lang="en-US" sz="2800" dirty="0">
              <a:solidFill>
                <a:schemeClr val="dk1"/>
              </a:solidFill>
              <a:latin typeface="Roboto Condensed"/>
              <a:ea typeface="Roboto Condensed"/>
              <a:cs typeface="Roboto Condensed"/>
              <a:sym typeface="Roboto Condensed"/>
            </a:endParaRPr>
          </a:p>
          <a:p>
            <a:pPr>
              <a:buClr>
                <a:schemeClr val="dk1"/>
              </a:buClr>
              <a:buSzPts val="3600"/>
            </a:pPr>
            <a:endParaRPr lang="en-US" sz="2800" dirty="0">
              <a:solidFill>
                <a:schemeClr val="accent1"/>
              </a:solidFill>
              <a:latin typeface="Roboto Condensed"/>
              <a:ea typeface="Roboto Condensed"/>
              <a:cs typeface="Roboto Condensed"/>
              <a:sym typeface="Roboto Condensed"/>
            </a:endParaRPr>
          </a:p>
        </p:txBody>
      </p:sp>
      <p:sp>
        <p:nvSpPr>
          <p:cNvPr id="16" name="Google Shape;216;p212">
            <a:extLst>
              <a:ext uri="{FF2B5EF4-FFF2-40B4-BE49-F238E27FC236}">
                <a16:creationId xmlns:a16="http://schemas.microsoft.com/office/drawing/2014/main" id="{B22DCC38-ED82-437A-883D-443CAAF14A23}"/>
              </a:ext>
            </a:extLst>
          </p:cNvPr>
          <p:cNvSpPr txBox="1"/>
          <p:nvPr/>
        </p:nvSpPr>
        <p:spPr>
          <a:xfrm>
            <a:off x="1629712" y="8295902"/>
            <a:ext cx="16207528" cy="567429"/>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accent2">
                    <a:lumMod val="50000"/>
                  </a:schemeClr>
                </a:solidFill>
                <a:latin typeface="Roboto Condensed"/>
                <a:ea typeface="Roboto Condensed"/>
                <a:cs typeface="Roboto Condensed"/>
                <a:sym typeface="Roboto Condensed"/>
              </a:rPr>
              <a:t>Score           </a:t>
            </a:r>
            <a:r>
              <a:rPr lang="en-US" sz="2800" dirty="0">
                <a:solidFill>
                  <a:schemeClr val="dk1"/>
                </a:solidFill>
                <a:latin typeface="Roboto Condensed"/>
                <a:ea typeface="Roboto Condensed"/>
                <a:cs typeface="Roboto Condensed"/>
              </a:rPr>
              <a:t>The likelihood of Rob living in each of the </a:t>
            </a:r>
            <a:r>
              <a:rPr lang="en-US" sz="2800" dirty="0"/>
              <a:t>96 borough is the confidence score of the model</a:t>
            </a:r>
            <a:endParaRPr lang="en-US" sz="2800" dirty="0">
              <a:solidFill>
                <a:schemeClr val="dk1"/>
              </a:solidFill>
              <a:latin typeface="Roboto Condensed"/>
              <a:ea typeface="Roboto Condensed"/>
              <a:cs typeface="Roboto Condensed"/>
              <a:sym typeface="Roboto Condensed"/>
            </a:endParaRPr>
          </a:p>
          <a:p>
            <a:pPr>
              <a:buClr>
                <a:schemeClr val="dk1"/>
              </a:buClr>
              <a:buSzPts val="3600"/>
            </a:pPr>
            <a:endParaRPr lang="en-US" sz="2800" dirty="0">
              <a:solidFill>
                <a:schemeClr val="accent1"/>
              </a:solidFill>
              <a:latin typeface="Roboto Condensed"/>
              <a:ea typeface="Roboto Condensed"/>
              <a:cs typeface="Roboto Condensed"/>
              <a:sym typeface="Roboto Condensed"/>
            </a:endParaRPr>
          </a:p>
        </p:txBody>
      </p:sp>
      <p:pic>
        <p:nvPicPr>
          <p:cNvPr id="17" name="Picture 16" descr="Text, logo&#10;&#10;Description automatically generated">
            <a:extLst>
              <a:ext uri="{FF2B5EF4-FFF2-40B4-BE49-F238E27FC236}">
                <a16:creationId xmlns:a16="http://schemas.microsoft.com/office/drawing/2014/main" id="{CC0BB896-CF45-4956-AAA1-5CC20E4690DF}"/>
              </a:ext>
            </a:extLst>
          </p:cNvPr>
          <p:cNvPicPr>
            <a:picLocks noChangeAspect="1"/>
          </p:cNvPicPr>
          <p:nvPr/>
        </p:nvPicPr>
        <p:blipFill>
          <a:blip r:embed="rId5"/>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697414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4" grpId="0"/>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2F5"/>
        </a:solidFill>
        <a:effectLst/>
      </p:bgPr>
    </p:bg>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accent1"/>
              </a:buClr>
              <a:buSzPts val="4500"/>
              <a:buFont typeface="Roboto"/>
              <a:buNone/>
            </a:pPr>
            <a:r>
              <a:rPr lang="en-US" sz="4500" b="1" i="0" u="none" strike="noStrike" cap="none" dirty="0">
                <a:solidFill>
                  <a:srgbClr val="00338D"/>
                </a:solidFill>
                <a:latin typeface="Roboto"/>
                <a:ea typeface="Roboto"/>
                <a:cs typeface="Roboto"/>
                <a:sym typeface="Roboto"/>
              </a:rPr>
              <a:t>Introduction</a:t>
            </a:r>
            <a:br>
              <a:rPr lang="en-US" sz="4500" b="1" i="0" u="none" strike="noStrike" cap="none" dirty="0">
                <a:solidFill>
                  <a:schemeClr val="dk1"/>
                </a:solidFill>
                <a:latin typeface="Roboto"/>
                <a:ea typeface="Roboto"/>
                <a:cs typeface="Roboto"/>
                <a:sym typeface="Roboto"/>
              </a:rPr>
            </a:br>
            <a:r>
              <a:rPr lang="en-US" sz="4500" b="1" i="0" u="none" strike="noStrike" cap="none" dirty="0">
                <a:solidFill>
                  <a:schemeClr val="dk1"/>
                </a:solidFill>
                <a:latin typeface="Roboto"/>
                <a:ea typeface="Roboto"/>
                <a:cs typeface="Roboto"/>
                <a:sym typeface="Roboto"/>
              </a:rPr>
              <a:t>The Plan</a:t>
            </a:r>
            <a:endParaRPr sz="4500" b="1" i="0" u="none" strike="noStrike" cap="none" dirty="0">
              <a:solidFill>
                <a:schemeClr val="dk1"/>
              </a:solidFill>
              <a:latin typeface="Roboto"/>
              <a:ea typeface="Roboto"/>
              <a:cs typeface="Roboto"/>
              <a:sym typeface="Roboto"/>
            </a:endParaRPr>
          </a:p>
        </p:txBody>
      </p:sp>
      <p:sp>
        <p:nvSpPr>
          <p:cNvPr id="18" name="Google Shape;3771;p148">
            <a:extLst>
              <a:ext uri="{FF2B5EF4-FFF2-40B4-BE49-F238E27FC236}">
                <a16:creationId xmlns:a16="http://schemas.microsoft.com/office/drawing/2014/main" id="{713ABCA7-3575-4300-A87F-0EFD50102579}"/>
              </a:ext>
            </a:extLst>
          </p:cNvPr>
          <p:cNvSpPr txBox="1"/>
          <p:nvPr/>
        </p:nvSpPr>
        <p:spPr>
          <a:xfrm>
            <a:off x="7435365" y="3109509"/>
            <a:ext cx="6305730" cy="83099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rtl="0">
              <a:lnSpc>
                <a:spcPct val="100000"/>
              </a:lnSpc>
              <a:spcBef>
                <a:spcPts val="0"/>
              </a:spcBef>
              <a:spcAft>
                <a:spcPts val="0"/>
              </a:spcAft>
              <a:buClr>
                <a:schemeClr val="accent2"/>
              </a:buClr>
              <a:buSzPts val="4800"/>
              <a:buFont typeface="Roboto Condensed"/>
              <a:buNone/>
            </a:pPr>
            <a:r>
              <a:rPr lang="en-US" sz="4800" b="1" dirty="0">
                <a:solidFill>
                  <a:srgbClr val="00338D"/>
                </a:solidFill>
                <a:latin typeface="Roboto Condensed"/>
                <a:ea typeface="Roboto Condensed"/>
                <a:cs typeface="Roboto Condensed"/>
                <a:sym typeface="Roboto Condensed"/>
              </a:rPr>
              <a:t>Descriptive Analytics</a:t>
            </a:r>
            <a:endParaRPr sz="4800" b="1" i="0" u="none" strike="noStrike" cap="none" dirty="0">
              <a:solidFill>
                <a:srgbClr val="00338D"/>
              </a:solidFill>
              <a:latin typeface="Roboto Condensed"/>
              <a:ea typeface="Roboto Condensed"/>
              <a:cs typeface="Roboto Condensed"/>
              <a:sym typeface="Roboto Condensed"/>
            </a:endParaRPr>
          </a:p>
        </p:txBody>
      </p:sp>
      <p:sp>
        <p:nvSpPr>
          <p:cNvPr id="19" name="Google Shape;3771;p148">
            <a:extLst>
              <a:ext uri="{FF2B5EF4-FFF2-40B4-BE49-F238E27FC236}">
                <a16:creationId xmlns:a16="http://schemas.microsoft.com/office/drawing/2014/main" id="{AF82584B-CFF0-492F-9BEC-7128DD80E327}"/>
              </a:ext>
            </a:extLst>
          </p:cNvPr>
          <p:cNvSpPr txBox="1"/>
          <p:nvPr/>
        </p:nvSpPr>
        <p:spPr>
          <a:xfrm>
            <a:off x="7435365" y="5324152"/>
            <a:ext cx="9652779" cy="83099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rtl="0">
              <a:lnSpc>
                <a:spcPct val="100000"/>
              </a:lnSpc>
              <a:spcBef>
                <a:spcPts val="0"/>
              </a:spcBef>
              <a:spcAft>
                <a:spcPts val="0"/>
              </a:spcAft>
              <a:buClr>
                <a:schemeClr val="accent2"/>
              </a:buClr>
              <a:buSzPts val="4800"/>
              <a:buFont typeface="Roboto Condensed"/>
              <a:buNone/>
            </a:pPr>
            <a:r>
              <a:rPr lang="en-US" sz="4800" b="1" i="0" u="none" strike="noStrike" cap="none" dirty="0">
                <a:solidFill>
                  <a:srgbClr val="00338D"/>
                </a:solidFill>
                <a:latin typeface="Roboto Condensed"/>
                <a:ea typeface="Roboto Condensed"/>
                <a:cs typeface="Roboto Condensed"/>
                <a:sym typeface="Roboto Condensed"/>
              </a:rPr>
              <a:t>Predictive Analytics</a:t>
            </a:r>
            <a:endParaRPr sz="4800" b="1" i="0" u="none" strike="noStrike" cap="none" dirty="0">
              <a:solidFill>
                <a:srgbClr val="00338D"/>
              </a:solidFill>
              <a:latin typeface="Roboto Condensed"/>
              <a:ea typeface="Roboto Condensed"/>
              <a:cs typeface="Roboto Condensed"/>
              <a:sym typeface="Roboto Condensed"/>
            </a:endParaRPr>
          </a:p>
        </p:txBody>
      </p:sp>
      <p:sp>
        <p:nvSpPr>
          <p:cNvPr id="9" name="Google Shape;3771;p148">
            <a:extLst>
              <a:ext uri="{FF2B5EF4-FFF2-40B4-BE49-F238E27FC236}">
                <a16:creationId xmlns:a16="http://schemas.microsoft.com/office/drawing/2014/main" id="{C452A5A7-E2DC-472A-BD4E-55C986054F91}"/>
              </a:ext>
            </a:extLst>
          </p:cNvPr>
          <p:cNvSpPr txBox="1"/>
          <p:nvPr/>
        </p:nvSpPr>
        <p:spPr>
          <a:xfrm>
            <a:off x="7435364" y="7538795"/>
            <a:ext cx="9652779" cy="83099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rtl="0">
              <a:lnSpc>
                <a:spcPct val="100000"/>
              </a:lnSpc>
              <a:spcBef>
                <a:spcPts val="0"/>
              </a:spcBef>
              <a:spcAft>
                <a:spcPts val="0"/>
              </a:spcAft>
              <a:buClr>
                <a:schemeClr val="accent2"/>
              </a:buClr>
              <a:buSzPts val="4800"/>
              <a:buFont typeface="Roboto Condensed"/>
              <a:buNone/>
            </a:pPr>
            <a:r>
              <a:rPr lang="en-US" sz="4800" b="1" i="0" u="none" strike="noStrike" cap="none" dirty="0">
                <a:solidFill>
                  <a:srgbClr val="00338D"/>
                </a:solidFill>
                <a:latin typeface="Roboto Condensed"/>
                <a:ea typeface="Roboto Condensed"/>
                <a:cs typeface="Roboto Condensed"/>
                <a:sym typeface="Roboto Condensed"/>
              </a:rPr>
              <a:t>Prescriptive Analytics</a:t>
            </a:r>
            <a:endParaRPr sz="4800" b="1" i="0" u="none" strike="noStrike" cap="none" dirty="0">
              <a:solidFill>
                <a:srgbClr val="00338D"/>
              </a:solidFill>
              <a:latin typeface="Roboto Condensed"/>
              <a:ea typeface="Roboto Condensed"/>
              <a:cs typeface="Roboto Condensed"/>
              <a:sym typeface="Roboto Condensed"/>
            </a:endParaRPr>
          </a:p>
        </p:txBody>
      </p:sp>
      <p:pic>
        <p:nvPicPr>
          <p:cNvPr id="3" name="Picture 2" descr="Shape&#10;&#10;Description automatically generated with low confidence">
            <a:extLst>
              <a:ext uri="{FF2B5EF4-FFF2-40B4-BE49-F238E27FC236}">
                <a16:creationId xmlns:a16="http://schemas.microsoft.com/office/drawing/2014/main" id="{58CF4CA2-B253-4CB1-B31E-BA7F60BC4D1B}"/>
              </a:ext>
            </a:extLst>
          </p:cNvPr>
          <p:cNvPicPr>
            <a:picLocks noChangeAspect="1"/>
          </p:cNvPicPr>
          <p:nvPr/>
        </p:nvPicPr>
        <p:blipFill>
          <a:blip r:embed="rId3"/>
          <a:stretch>
            <a:fillRect/>
          </a:stretch>
        </p:blipFill>
        <p:spPr>
          <a:xfrm>
            <a:off x="5474683" y="2864124"/>
            <a:ext cx="1321769" cy="1321769"/>
          </a:xfrm>
          <a:prstGeom prst="rect">
            <a:avLst/>
          </a:prstGeom>
        </p:spPr>
      </p:pic>
      <p:pic>
        <p:nvPicPr>
          <p:cNvPr id="6" name="Picture 5" descr="Shape&#10;&#10;Description automatically generated with low confidence">
            <a:extLst>
              <a:ext uri="{FF2B5EF4-FFF2-40B4-BE49-F238E27FC236}">
                <a16:creationId xmlns:a16="http://schemas.microsoft.com/office/drawing/2014/main" id="{AC151DC5-8009-412E-B9D9-71383AF8A71D}"/>
              </a:ext>
            </a:extLst>
          </p:cNvPr>
          <p:cNvPicPr>
            <a:picLocks noChangeAspect="1"/>
          </p:cNvPicPr>
          <p:nvPr/>
        </p:nvPicPr>
        <p:blipFill>
          <a:blip r:embed="rId4"/>
          <a:stretch>
            <a:fillRect/>
          </a:stretch>
        </p:blipFill>
        <p:spPr>
          <a:xfrm>
            <a:off x="5412611" y="4472503"/>
            <a:ext cx="1703298" cy="1703298"/>
          </a:xfrm>
          <a:prstGeom prst="rect">
            <a:avLst/>
          </a:prstGeom>
        </p:spPr>
      </p:pic>
      <p:pic>
        <p:nvPicPr>
          <p:cNvPr id="10" name="Picture 9" descr="Shape&#10;&#10;Description automatically generated with low confidence">
            <a:extLst>
              <a:ext uri="{FF2B5EF4-FFF2-40B4-BE49-F238E27FC236}">
                <a16:creationId xmlns:a16="http://schemas.microsoft.com/office/drawing/2014/main" id="{FB576CBE-1025-43DA-B8E3-6F1F87839BD6}"/>
              </a:ext>
            </a:extLst>
          </p:cNvPr>
          <p:cNvPicPr>
            <a:picLocks noChangeAspect="1"/>
          </p:cNvPicPr>
          <p:nvPr/>
        </p:nvPicPr>
        <p:blipFill>
          <a:blip r:embed="rId5"/>
          <a:stretch>
            <a:fillRect/>
          </a:stretch>
        </p:blipFill>
        <p:spPr>
          <a:xfrm>
            <a:off x="5412611" y="6952596"/>
            <a:ext cx="1586885" cy="1586885"/>
          </a:xfrm>
          <a:prstGeom prst="rect">
            <a:avLst/>
          </a:prstGeom>
        </p:spPr>
      </p:pic>
      <p:pic>
        <p:nvPicPr>
          <p:cNvPr id="15" name="Picture 14" descr="Text, logo&#10;&#10;Description automatically generated">
            <a:extLst>
              <a:ext uri="{FF2B5EF4-FFF2-40B4-BE49-F238E27FC236}">
                <a16:creationId xmlns:a16="http://schemas.microsoft.com/office/drawing/2014/main" id="{04A83041-0C43-4B81-A0A1-9C1F6FA839C3}"/>
              </a:ext>
            </a:extLst>
          </p:cNvPr>
          <p:cNvPicPr>
            <a:picLocks noChangeAspect="1"/>
          </p:cNvPicPr>
          <p:nvPr/>
        </p:nvPicPr>
        <p:blipFill>
          <a:blip r:embed="rId6"/>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3126646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9137025" cy="1328700"/>
          </a:xfrm>
          <a:prstGeom prst="rect">
            <a:avLst/>
          </a:prstGeom>
          <a:noFill/>
          <a:ln>
            <a:noFill/>
          </a:ln>
        </p:spPr>
        <p:txBody>
          <a:bodyPr spcFirstLastPara="1" wrap="square" lIns="91425" tIns="45700" rIns="91425" bIns="45700" anchor="t" anchorCtr="0">
            <a:noAutofit/>
          </a:bodyPr>
          <a:lstStyle/>
          <a:p>
            <a:pPr lvl="0">
              <a:lnSpc>
                <a:spcPct val="90000"/>
              </a:lnSpc>
              <a:buClr>
                <a:schemeClr val="accent1"/>
              </a:buClr>
            </a:pPr>
            <a:r>
              <a:rPr lang="en-US" dirty="0">
                <a:solidFill>
                  <a:srgbClr val="00338D"/>
                </a:solidFill>
              </a:rPr>
              <a:t>Predictive Analytics</a:t>
            </a:r>
            <a:br>
              <a:rPr lang="en-US" sz="4500" b="1" i="0" u="none" strike="noStrike" cap="none" dirty="0">
                <a:solidFill>
                  <a:schemeClr val="dk1"/>
                </a:solidFill>
                <a:latin typeface="Roboto"/>
                <a:ea typeface="Roboto"/>
                <a:cs typeface="Roboto"/>
                <a:sym typeface="Roboto"/>
              </a:rPr>
            </a:br>
            <a:r>
              <a:rPr lang="en-US" dirty="0"/>
              <a:t>The Features, Metrics and </a:t>
            </a:r>
            <a:r>
              <a:rPr lang="en-US" sz="4500" b="1" i="0" u="none" strike="noStrike" cap="none" dirty="0">
                <a:solidFill>
                  <a:schemeClr val="dk1"/>
                </a:solidFill>
                <a:latin typeface="Roboto"/>
                <a:ea typeface="Roboto"/>
                <a:cs typeface="Roboto"/>
                <a:sym typeface="Roboto"/>
              </a:rPr>
              <a:t>Models</a:t>
            </a:r>
            <a:endParaRPr sz="4500" b="1" i="0" u="none" strike="noStrike" cap="none" dirty="0">
              <a:solidFill>
                <a:schemeClr val="dk1"/>
              </a:solidFill>
              <a:latin typeface="Roboto"/>
              <a:ea typeface="Roboto"/>
              <a:cs typeface="Roboto"/>
              <a:sym typeface="Roboto"/>
            </a:endParaRPr>
          </a:p>
        </p:txBody>
      </p:sp>
      <p:sp>
        <p:nvSpPr>
          <p:cNvPr id="535" name="Google Shape;185;g6ad2858b67_0_2">
            <a:extLst>
              <a:ext uri="{FF2B5EF4-FFF2-40B4-BE49-F238E27FC236}">
                <a16:creationId xmlns:a16="http://schemas.microsoft.com/office/drawing/2014/main" id="{FC379510-769D-4ED3-8E68-9EE797D27C3F}"/>
              </a:ext>
            </a:extLst>
          </p:cNvPr>
          <p:cNvSpPr/>
          <p:nvPr/>
        </p:nvSpPr>
        <p:spPr>
          <a:xfrm>
            <a:off x="15943954" y="38919"/>
            <a:ext cx="2286000" cy="2286000"/>
          </a:xfrm>
          <a:prstGeom prst="ellipse">
            <a:avLst/>
          </a:prstGeom>
          <a:noFill/>
          <a:ln w="38100" cap="flat" cmpd="sng">
            <a:solidFill>
              <a:schemeClr val="accent2"/>
            </a:solidFill>
            <a:prstDash val="solid"/>
            <a:miter lim="800000"/>
            <a:headEnd type="none" w="sm" len="sm"/>
            <a:tailEnd type="none" w="sm" len="sm"/>
          </a:ln>
        </p:spPr>
        <p:txBody>
          <a:bodyPr spcFirstLastPara="1" wrap="square" lIns="91425" tIns="45675" rIns="91425" bIns="456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2800" b="0" i="0" u="none" strike="noStrike" cap="none">
              <a:solidFill>
                <a:srgbClr val="0A091B"/>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4CCB990C-0049-4BA9-83BF-054374A13486}"/>
              </a:ext>
            </a:extLst>
          </p:cNvPr>
          <p:cNvSpPr txBox="1"/>
          <p:nvPr/>
        </p:nvSpPr>
        <p:spPr>
          <a:xfrm>
            <a:off x="630048" y="2026160"/>
            <a:ext cx="7625309" cy="880496"/>
          </a:xfrm>
          <a:prstGeom prst="rect">
            <a:avLst/>
          </a:prstGeom>
          <a:noFill/>
          <a:ln>
            <a:noFill/>
          </a:ln>
        </p:spPr>
        <p:txBody>
          <a:bodyPr spcFirstLastPara="1" wrap="square" lIns="91425" tIns="45700" rIns="91425" bIns="45700" anchor="t" anchorCtr="0">
            <a:noAutofit/>
          </a:bodyPr>
          <a:lstStyle/>
          <a:p>
            <a:pPr lvl="0">
              <a:buClr>
                <a:schemeClr val="dk1"/>
              </a:buClr>
              <a:buSzPts val="3600"/>
            </a:pPr>
            <a:r>
              <a:rPr lang="en-US" sz="2800" b="0" i="0" u="none" strike="noStrike" cap="none" dirty="0">
                <a:solidFill>
                  <a:schemeClr val="dk1"/>
                </a:solidFill>
                <a:latin typeface="Roboto Condensed"/>
                <a:ea typeface="Roboto Condensed"/>
                <a:cs typeface="Roboto Condensed"/>
                <a:sym typeface="Roboto Condensed"/>
              </a:rPr>
              <a:t>The </a:t>
            </a:r>
            <a:r>
              <a:rPr lang="en-US" sz="5400" b="1" dirty="0">
                <a:solidFill>
                  <a:schemeClr val="dk1"/>
                </a:solidFill>
                <a:latin typeface="Roboto Condensed"/>
                <a:ea typeface="Roboto Condensed"/>
                <a:cs typeface="Roboto Condensed"/>
                <a:sym typeface="Roboto Condensed"/>
              </a:rPr>
              <a:t>Features </a:t>
            </a:r>
            <a:endParaRPr sz="2800" b="0" i="0" u="none" strike="noStrike" cap="none" dirty="0">
              <a:solidFill>
                <a:schemeClr val="accent1"/>
              </a:solidFill>
              <a:latin typeface="Roboto Condensed"/>
              <a:ea typeface="Roboto Condensed"/>
              <a:cs typeface="Roboto Condensed"/>
              <a:sym typeface="Roboto Condensed"/>
            </a:endParaRPr>
          </a:p>
        </p:txBody>
      </p:sp>
      <p:pic>
        <p:nvPicPr>
          <p:cNvPr id="16" name="Picture 15" descr="Shape&#10;&#10;Description automatically generated with low confidence">
            <a:extLst>
              <a:ext uri="{FF2B5EF4-FFF2-40B4-BE49-F238E27FC236}">
                <a16:creationId xmlns:a16="http://schemas.microsoft.com/office/drawing/2014/main" id="{C7773673-232F-4B21-975F-3AC6396C6813}"/>
              </a:ext>
            </a:extLst>
          </p:cNvPr>
          <p:cNvPicPr>
            <a:picLocks noChangeAspect="1"/>
          </p:cNvPicPr>
          <p:nvPr/>
        </p:nvPicPr>
        <p:blipFill>
          <a:blip r:embed="rId3"/>
          <a:stretch>
            <a:fillRect/>
          </a:stretch>
        </p:blipFill>
        <p:spPr>
          <a:xfrm>
            <a:off x="16235305" y="355519"/>
            <a:ext cx="1703298" cy="1703298"/>
          </a:xfrm>
          <a:prstGeom prst="rect">
            <a:avLst/>
          </a:prstGeom>
        </p:spPr>
      </p:pic>
      <p:sp>
        <p:nvSpPr>
          <p:cNvPr id="17" name="Google Shape;216;p212">
            <a:extLst>
              <a:ext uri="{FF2B5EF4-FFF2-40B4-BE49-F238E27FC236}">
                <a16:creationId xmlns:a16="http://schemas.microsoft.com/office/drawing/2014/main" id="{0A04337A-62DF-42FC-8BA5-D0DF7F8089EE}"/>
              </a:ext>
            </a:extLst>
          </p:cNvPr>
          <p:cNvSpPr txBox="1"/>
          <p:nvPr/>
        </p:nvSpPr>
        <p:spPr>
          <a:xfrm>
            <a:off x="826480" y="3448886"/>
            <a:ext cx="85341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dk1"/>
                </a:solidFill>
                <a:latin typeface="Roboto Condensed"/>
                <a:ea typeface="Roboto Condensed"/>
                <a:cs typeface="Roboto Condensed"/>
                <a:sym typeface="Roboto Condensed"/>
              </a:rPr>
              <a:t>Numeric </a:t>
            </a:r>
            <a:r>
              <a:rPr lang="en-US" sz="2800" dirty="0">
                <a:solidFill>
                  <a:schemeClr val="dk1"/>
                </a:solidFill>
                <a:latin typeface="Roboto Condensed"/>
                <a:ea typeface="Roboto Condensed"/>
                <a:cs typeface="Roboto Condensed"/>
                <a:sym typeface="Roboto Condensed"/>
              </a:rPr>
              <a:t>/Quantitative</a:t>
            </a:r>
          </a:p>
          <a:p>
            <a:pPr marL="457200" indent="-457200">
              <a:buClr>
                <a:schemeClr val="dk1"/>
              </a:buClr>
              <a:buSzPts val="3600"/>
              <a:buFont typeface="Arial" panose="020B0604020202020204" pitchFamily="34" charset="0"/>
              <a:buChar char="•"/>
            </a:pPr>
            <a:r>
              <a:rPr lang="en-US" sz="2800" dirty="0">
                <a:solidFill>
                  <a:schemeClr val="dk1"/>
                </a:solidFill>
                <a:latin typeface="Roboto Condensed"/>
                <a:ea typeface="Roboto Condensed"/>
                <a:cs typeface="Roboto Condensed"/>
                <a:sym typeface="Roboto Condensed"/>
              </a:rPr>
              <a:t>Overall satisfaction (int) 	</a:t>
            </a:r>
            <a:r>
              <a:rPr lang="en-US" sz="2800" dirty="0">
                <a:solidFill>
                  <a:schemeClr val="accent2">
                    <a:lumMod val="50000"/>
                  </a:schemeClr>
                </a:solidFill>
                <a:latin typeface="Roboto Condensed"/>
                <a:ea typeface="Roboto Condensed"/>
                <a:cs typeface="Roboto Condensed"/>
                <a:sym typeface="Roboto Condensed"/>
              </a:rPr>
              <a:t>[0-5]</a:t>
            </a:r>
          </a:p>
          <a:p>
            <a:pPr marL="457200" indent="-457200">
              <a:buClr>
                <a:schemeClr val="dk1"/>
              </a:buClr>
              <a:buSzPts val="3600"/>
              <a:buFont typeface="Arial" panose="020B0604020202020204" pitchFamily="34" charset="0"/>
              <a:buChar char="•"/>
            </a:pPr>
            <a:r>
              <a:rPr lang="en-US" sz="2800" dirty="0" err="1">
                <a:solidFill>
                  <a:schemeClr val="dk1"/>
                </a:solidFill>
                <a:latin typeface="Roboto Condensed"/>
                <a:ea typeface="Roboto Condensed"/>
                <a:cs typeface="Roboto Condensed"/>
                <a:sym typeface="Roboto Condensed"/>
              </a:rPr>
              <a:t>Accomodates</a:t>
            </a:r>
            <a:r>
              <a:rPr lang="en-US" sz="2800" dirty="0">
                <a:solidFill>
                  <a:schemeClr val="dk1"/>
                </a:solidFill>
                <a:latin typeface="Roboto Condensed"/>
                <a:ea typeface="Roboto Condensed"/>
                <a:cs typeface="Roboto Condensed"/>
                <a:sym typeface="Roboto Condensed"/>
              </a:rPr>
              <a:t>	      (int)	</a:t>
            </a:r>
            <a:r>
              <a:rPr lang="en-US" sz="2800" dirty="0">
                <a:solidFill>
                  <a:schemeClr val="accent2">
                    <a:lumMod val="50000"/>
                  </a:schemeClr>
                </a:solidFill>
                <a:latin typeface="Roboto Condensed"/>
                <a:ea typeface="Roboto Condensed"/>
                <a:cs typeface="Roboto Condensed"/>
                <a:sym typeface="Roboto Condensed"/>
              </a:rPr>
              <a:t>[0-16]</a:t>
            </a:r>
          </a:p>
          <a:p>
            <a:pPr marL="457200" indent="-457200">
              <a:buClr>
                <a:schemeClr val="dk1"/>
              </a:buClr>
              <a:buSzPts val="3600"/>
              <a:buFont typeface="Arial" panose="020B0604020202020204" pitchFamily="34" charset="0"/>
              <a:buChar char="•"/>
            </a:pPr>
            <a:r>
              <a:rPr lang="en-US" sz="2800" dirty="0">
                <a:solidFill>
                  <a:schemeClr val="dk1"/>
                </a:solidFill>
                <a:latin typeface="Roboto Condensed"/>
                <a:ea typeface="Roboto Condensed"/>
                <a:cs typeface="Roboto Condensed"/>
                <a:sym typeface="Roboto Condensed"/>
              </a:rPr>
              <a:t>Bedrooms	      (int)	</a:t>
            </a:r>
            <a:r>
              <a:rPr lang="en-US" sz="2800" dirty="0">
                <a:solidFill>
                  <a:schemeClr val="accent2">
                    <a:lumMod val="50000"/>
                  </a:schemeClr>
                </a:solidFill>
                <a:latin typeface="Roboto Condensed"/>
                <a:ea typeface="Roboto Condensed"/>
                <a:cs typeface="Roboto Condensed"/>
                <a:sym typeface="Roboto Condensed"/>
              </a:rPr>
              <a:t>[0-16]</a:t>
            </a:r>
          </a:p>
          <a:p>
            <a:pPr marL="457200" indent="-457200">
              <a:buClr>
                <a:schemeClr val="dk1"/>
              </a:buClr>
              <a:buSzPts val="3600"/>
              <a:buFont typeface="Arial" panose="020B0604020202020204" pitchFamily="34" charset="0"/>
              <a:buChar char="•"/>
            </a:pPr>
            <a:r>
              <a:rPr lang="en-US" sz="2800" dirty="0">
                <a:solidFill>
                  <a:schemeClr val="dk1"/>
                </a:solidFill>
                <a:latin typeface="Roboto Condensed"/>
                <a:ea typeface="Roboto Condensed"/>
                <a:cs typeface="Roboto Condensed"/>
                <a:sym typeface="Roboto Condensed"/>
              </a:rPr>
              <a:t>Price		      (int)	</a:t>
            </a:r>
            <a:r>
              <a:rPr lang="en-US" sz="2800" dirty="0">
                <a:solidFill>
                  <a:schemeClr val="accent2">
                    <a:lumMod val="50000"/>
                  </a:schemeClr>
                </a:solidFill>
                <a:latin typeface="Roboto Condensed"/>
                <a:ea typeface="Roboto Condensed"/>
                <a:cs typeface="Roboto Condensed"/>
                <a:sym typeface="Roboto Condensed"/>
              </a:rPr>
              <a:t>[0-12’600$]</a:t>
            </a:r>
            <a:endParaRPr lang="en-US" sz="2800" dirty="0">
              <a:solidFill>
                <a:schemeClr val="dk1"/>
              </a:solidFill>
              <a:latin typeface="Roboto Condensed"/>
              <a:ea typeface="Roboto Condensed"/>
              <a:cs typeface="Roboto Condensed"/>
              <a:sym typeface="Roboto Condensed"/>
            </a:endParaRPr>
          </a:p>
          <a:p>
            <a:pPr marL="457200" indent="-457200">
              <a:buClr>
                <a:schemeClr val="dk1"/>
              </a:buClr>
              <a:buSzPts val="3600"/>
              <a:buFont typeface="Arial" panose="020B0604020202020204" pitchFamily="34" charset="0"/>
              <a:buChar char="•"/>
            </a:pPr>
            <a:r>
              <a:rPr lang="en-US" sz="2800" dirty="0">
                <a:solidFill>
                  <a:schemeClr val="dk1"/>
                </a:solidFill>
                <a:latin typeface="Roboto Condensed"/>
                <a:ea typeface="Roboto Condensed"/>
                <a:cs typeface="Roboto Condensed"/>
                <a:sym typeface="Roboto Condensed"/>
              </a:rPr>
              <a:t>Reviews		      (int)	</a:t>
            </a:r>
            <a:r>
              <a:rPr lang="en-US" sz="2800" dirty="0">
                <a:solidFill>
                  <a:schemeClr val="accent2">
                    <a:lumMod val="50000"/>
                  </a:schemeClr>
                </a:solidFill>
                <a:latin typeface="Roboto Condensed"/>
                <a:ea typeface="Roboto Condensed"/>
                <a:cs typeface="Roboto Condensed"/>
                <a:sym typeface="Roboto Condensed"/>
              </a:rPr>
              <a:t>[0-400]</a:t>
            </a:r>
            <a:endParaRPr lang="en-US" sz="2800" dirty="0">
              <a:solidFill>
                <a:schemeClr val="dk1"/>
              </a:solidFill>
              <a:latin typeface="Roboto Condensed"/>
              <a:ea typeface="Roboto Condensed"/>
              <a:cs typeface="Roboto Condensed"/>
              <a:sym typeface="Roboto Condensed"/>
            </a:endParaRPr>
          </a:p>
          <a:p>
            <a:pPr marL="457200" indent="-457200">
              <a:buClr>
                <a:schemeClr val="dk1"/>
              </a:buClr>
              <a:buSzPts val="3600"/>
              <a:buFont typeface="Arial" panose="020B0604020202020204" pitchFamily="34" charset="0"/>
              <a:buChar char="•"/>
            </a:pPr>
            <a:r>
              <a:rPr lang="en-US" sz="2800" dirty="0">
                <a:solidFill>
                  <a:srgbClr val="00B050"/>
                </a:solidFill>
                <a:latin typeface="Roboto Condensed"/>
                <a:ea typeface="Roboto Condensed"/>
                <a:cs typeface="Roboto Condensed"/>
                <a:sym typeface="Roboto Condensed"/>
              </a:rPr>
              <a:t>Distance to KPMG   </a:t>
            </a:r>
            <a:r>
              <a:rPr lang="en-US" sz="2800" dirty="0">
                <a:solidFill>
                  <a:schemeClr val="dk1"/>
                </a:solidFill>
                <a:latin typeface="Roboto Condensed"/>
                <a:ea typeface="Roboto Condensed"/>
                <a:cs typeface="Roboto Condensed"/>
                <a:sym typeface="Roboto Condensed"/>
              </a:rPr>
              <a:t>(float)	</a:t>
            </a:r>
            <a:r>
              <a:rPr lang="en-US" sz="2800" dirty="0">
                <a:solidFill>
                  <a:schemeClr val="accent2">
                    <a:lumMod val="50000"/>
                  </a:schemeClr>
                </a:solidFill>
                <a:latin typeface="Roboto Condensed"/>
                <a:ea typeface="Roboto Condensed"/>
                <a:cs typeface="Roboto Condensed"/>
                <a:sym typeface="Roboto Condensed"/>
              </a:rPr>
              <a:t>[0-30km]</a:t>
            </a:r>
            <a:endParaRPr lang="en-US" sz="2800" dirty="0">
              <a:solidFill>
                <a:schemeClr val="dk1"/>
              </a:solidFill>
              <a:latin typeface="Roboto Condensed"/>
              <a:ea typeface="Roboto Condensed"/>
              <a:cs typeface="Roboto Condensed"/>
              <a:sym typeface="Roboto Condensed"/>
            </a:endParaRPr>
          </a:p>
          <a:p>
            <a:pPr>
              <a:buClr>
                <a:schemeClr val="dk1"/>
              </a:buClr>
              <a:buSzPts val="3600"/>
            </a:pPr>
            <a:endParaRPr lang="en-US" sz="2800" dirty="0">
              <a:solidFill>
                <a:schemeClr val="accent1"/>
              </a:solidFill>
              <a:latin typeface="Roboto Condensed"/>
              <a:ea typeface="Roboto Condensed"/>
              <a:cs typeface="Roboto Condensed"/>
              <a:sym typeface="Roboto Condensed"/>
            </a:endParaRPr>
          </a:p>
        </p:txBody>
      </p:sp>
      <p:pic>
        <p:nvPicPr>
          <p:cNvPr id="4" name="Picture 3" descr="Diagram&#10;&#10;Description automatically generated">
            <a:extLst>
              <a:ext uri="{FF2B5EF4-FFF2-40B4-BE49-F238E27FC236}">
                <a16:creationId xmlns:a16="http://schemas.microsoft.com/office/drawing/2014/main" id="{63F6BE75-83E8-4C46-AA23-BC67C3B4B751}"/>
              </a:ext>
            </a:extLst>
          </p:cNvPr>
          <p:cNvPicPr>
            <a:picLocks noChangeAspect="1"/>
          </p:cNvPicPr>
          <p:nvPr/>
        </p:nvPicPr>
        <p:blipFill>
          <a:blip r:embed="rId4"/>
          <a:stretch>
            <a:fillRect/>
          </a:stretch>
        </p:blipFill>
        <p:spPr>
          <a:xfrm>
            <a:off x="10973874" y="3448886"/>
            <a:ext cx="7314126" cy="4151261"/>
          </a:xfrm>
          <a:prstGeom prst="rect">
            <a:avLst/>
          </a:prstGeom>
        </p:spPr>
      </p:pic>
      <p:sp>
        <p:nvSpPr>
          <p:cNvPr id="18" name="Google Shape;216;p212">
            <a:extLst>
              <a:ext uri="{FF2B5EF4-FFF2-40B4-BE49-F238E27FC236}">
                <a16:creationId xmlns:a16="http://schemas.microsoft.com/office/drawing/2014/main" id="{6382201B-2CDC-42BD-9521-46398793121E}"/>
              </a:ext>
            </a:extLst>
          </p:cNvPr>
          <p:cNvSpPr txBox="1"/>
          <p:nvPr/>
        </p:nvSpPr>
        <p:spPr>
          <a:xfrm>
            <a:off x="826479" y="6693732"/>
            <a:ext cx="12689897"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dk1"/>
                </a:solidFill>
                <a:latin typeface="Roboto Condensed"/>
                <a:ea typeface="Roboto Condensed"/>
                <a:cs typeface="Roboto Condensed"/>
                <a:sym typeface="Roboto Condensed"/>
              </a:rPr>
              <a:t>Categorical </a:t>
            </a:r>
            <a:r>
              <a:rPr lang="en-US" sz="2800" dirty="0">
                <a:solidFill>
                  <a:schemeClr val="dk1"/>
                </a:solidFill>
                <a:latin typeface="Roboto Condensed"/>
                <a:ea typeface="Roboto Condensed"/>
                <a:cs typeface="Roboto Condensed"/>
                <a:sym typeface="Roboto Condensed"/>
              </a:rPr>
              <a:t>/ Qualitative</a:t>
            </a:r>
          </a:p>
          <a:p>
            <a:pPr marL="457200" indent="-457200">
              <a:buClr>
                <a:schemeClr val="dk1"/>
              </a:buClr>
              <a:buSzPts val="3600"/>
              <a:buFont typeface="Arial" panose="020B0604020202020204" pitchFamily="34" charset="0"/>
              <a:buChar char="•"/>
            </a:pPr>
            <a:r>
              <a:rPr lang="en-US" sz="2800" dirty="0">
                <a:solidFill>
                  <a:schemeClr val="dk1"/>
                </a:solidFill>
                <a:latin typeface="Roboto Condensed"/>
                <a:ea typeface="Roboto Condensed"/>
                <a:cs typeface="Roboto Condensed"/>
                <a:sym typeface="Roboto Condensed"/>
              </a:rPr>
              <a:t>Year				</a:t>
            </a:r>
            <a:r>
              <a:rPr lang="en-US" sz="2800" dirty="0">
                <a:solidFill>
                  <a:schemeClr val="accent2">
                    <a:lumMod val="50000"/>
                  </a:schemeClr>
                </a:solidFill>
                <a:latin typeface="Roboto Condensed"/>
                <a:ea typeface="Roboto Condensed"/>
                <a:cs typeface="Roboto Condensed"/>
                <a:sym typeface="Roboto Condensed"/>
              </a:rPr>
              <a:t>[2015-2017]</a:t>
            </a:r>
          </a:p>
          <a:p>
            <a:pPr marL="457200" indent="-457200">
              <a:buClr>
                <a:schemeClr val="dk1"/>
              </a:buClr>
              <a:buSzPts val="3600"/>
              <a:buFont typeface="Arial" panose="020B0604020202020204" pitchFamily="34" charset="0"/>
              <a:buChar char="•"/>
            </a:pPr>
            <a:r>
              <a:rPr lang="en-US" sz="2800" dirty="0">
                <a:solidFill>
                  <a:schemeClr val="dk1"/>
                </a:solidFill>
                <a:latin typeface="Roboto Condensed"/>
                <a:ea typeface="Roboto Condensed"/>
                <a:cs typeface="Roboto Condensed"/>
                <a:sym typeface="Roboto Condensed"/>
              </a:rPr>
              <a:t>Month				</a:t>
            </a:r>
            <a:r>
              <a:rPr lang="en-US" sz="2800" dirty="0">
                <a:solidFill>
                  <a:schemeClr val="accent2">
                    <a:lumMod val="50000"/>
                  </a:schemeClr>
                </a:solidFill>
                <a:latin typeface="Roboto Condensed"/>
                <a:ea typeface="Roboto Condensed"/>
                <a:cs typeface="Roboto Condensed"/>
                <a:sym typeface="Roboto Condensed"/>
              </a:rPr>
              <a:t>[Jan-December]</a:t>
            </a:r>
          </a:p>
          <a:p>
            <a:pPr marL="457200" indent="-457200">
              <a:buClr>
                <a:schemeClr val="dk1"/>
              </a:buClr>
              <a:buSzPts val="3600"/>
              <a:buFont typeface="Arial" panose="020B0604020202020204" pitchFamily="34" charset="0"/>
              <a:buChar char="•"/>
            </a:pPr>
            <a:r>
              <a:rPr lang="en-US" sz="2800" dirty="0">
                <a:solidFill>
                  <a:schemeClr val="dk1"/>
                </a:solidFill>
                <a:latin typeface="Roboto Condensed"/>
                <a:ea typeface="Roboto Condensed"/>
                <a:cs typeface="Roboto Condensed"/>
                <a:sym typeface="Roboto Condensed"/>
              </a:rPr>
              <a:t>Room type			</a:t>
            </a:r>
            <a:r>
              <a:rPr lang="en-US" sz="2800" dirty="0">
                <a:solidFill>
                  <a:schemeClr val="accent2">
                    <a:lumMod val="50000"/>
                  </a:schemeClr>
                </a:solidFill>
                <a:latin typeface="Roboto Condensed"/>
                <a:ea typeface="Roboto Condensed"/>
                <a:cs typeface="Roboto Condensed"/>
                <a:sym typeface="Roboto Condensed"/>
              </a:rPr>
              <a:t>{Entire home/apt, Private room, Shared room}</a:t>
            </a:r>
          </a:p>
          <a:p>
            <a:pPr marL="457200" indent="-457200">
              <a:buClr>
                <a:schemeClr val="dk1"/>
              </a:buClr>
              <a:buSzPts val="3600"/>
              <a:buFont typeface="Arial" panose="020B0604020202020204" pitchFamily="34" charset="0"/>
              <a:buChar char="•"/>
            </a:pPr>
            <a:endParaRPr lang="en-US" sz="2800" dirty="0">
              <a:solidFill>
                <a:schemeClr val="dk1"/>
              </a:solidFill>
              <a:latin typeface="Roboto Condensed"/>
              <a:ea typeface="Roboto Condensed"/>
              <a:cs typeface="Roboto Condensed"/>
              <a:sym typeface="Roboto Condensed"/>
            </a:endParaRPr>
          </a:p>
          <a:p>
            <a:pPr>
              <a:buClr>
                <a:schemeClr val="dk1"/>
              </a:buClr>
              <a:buSzPts val="3600"/>
            </a:pPr>
            <a:endParaRPr lang="en-US" sz="2800" dirty="0">
              <a:solidFill>
                <a:schemeClr val="accent1"/>
              </a:solidFill>
              <a:latin typeface="Roboto Condensed"/>
              <a:ea typeface="Roboto Condensed"/>
              <a:cs typeface="Roboto Condensed"/>
              <a:sym typeface="Roboto Condensed"/>
            </a:endParaRPr>
          </a:p>
        </p:txBody>
      </p:sp>
      <p:sp>
        <p:nvSpPr>
          <p:cNvPr id="20" name="Google Shape;216;p212">
            <a:extLst>
              <a:ext uri="{FF2B5EF4-FFF2-40B4-BE49-F238E27FC236}">
                <a16:creationId xmlns:a16="http://schemas.microsoft.com/office/drawing/2014/main" id="{52F2F817-8162-4497-AF56-2414011A2CE1}"/>
              </a:ext>
            </a:extLst>
          </p:cNvPr>
          <p:cNvSpPr txBox="1"/>
          <p:nvPr/>
        </p:nvSpPr>
        <p:spPr>
          <a:xfrm>
            <a:off x="4622156" y="2286954"/>
            <a:ext cx="85341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Target Categorical : </a:t>
            </a:r>
            <a:r>
              <a:rPr lang="en-US" sz="2800" dirty="0">
                <a:solidFill>
                  <a:srgbClr val="00B050"/>
                </a:solidFill>
                <a:latin typeface="Roboto Condensed"/>
                <a:ea typeface="Roboto Condensed"/>
                <a:cs typeface="Roboto Condensed"/>
                <a:sym typeface="Roboto Condensed"/>
              </a:rPr>
              <a:t>96 Boroughs of Berlin </a:t>
            </a:r>
          </a:p>
        </p:txBody>
      </p:sp>
      <p:pic>
        <p:nvPicPr>
          <p:cNvPr id="22" name="Picture 21" descr="Text, logo&#10;&#10;Description automatically generated">
            <a:extLst>
              <a:ext uri="{FF2B5EF4-FFF2-40B4-BE49-F238E27FC236}">
                <a16:creationId xmlns:a16="http://schemas.microsoft.com/office/drawing/2014/main" id="{C15B46E4-81FE-4B25-82FD-0F3ADFA2DA1B}"/>
              </a:ext>
            </a:extLst>
          </p:cNvPr>
          <p:cNvPicPr>
            <a:picLocks noChangeAspect="1"/>
          </p:cNvPicPr>
          <p:nvPr/>
        </p:nvPicPr>
        <p:blipFill>
          <a:blip r:embed="rId5"/>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282649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9137025" cy="1328700"/>
          </a:xfrm>
          <a:prstGeom prst="rect">
            <a:avLst/>
          </a:prstGeom>
          <a:noFill/>
          <a:ln>
            <a:noFill/>
          </a:ln>
        </p:spPr>
        <p:txBody>
          <a:bodyPr spcFirstLastPara="1" wrap="square" lIns="91425" tIns="45700" rIns="91425" bIns="45700" anchor="t" anchorCtr="0">
            <a:noAutofit/>
          </a:bodyPr>
          <a:lstStyle/>
          <a:p>
            <a:pPr lvl="0">
              <a:lnSpc>
                <a:spcPct val="90000"/>
              </a:lnSpc>
              <a:buClr>
                <a:schemeClr val="accent1"/>
              </a:buClr>
            </a:pPr>
            <a:r>
              <a:rPr lang="en-US" dirty="0">
                <a:solidFill>
                  <a:srgbClr val="00338D"/>
                </a:solidFill>
              </a:rPr>
              <a:t>Predictive Analytics</a:t>
            </a:r>
            <a:br>
              <a:rPr lang="en-US" sz="4500" b="1" i="0" u="none" strike="noStrike" cap="none" dirty="0">
                <a:solidFill>
                  <a:schemeClr val="dk1"/>
                </a:solidFill>
                <a:latin typeface="Roboto"/>
                <a:ea typeface="Roboto"/>
                <a:cs typeface="Roboto"/>
                <a:sym typeface="Roboto"/>
              </a:rPr>
            </a:br>
            <a:r>
              <a:rPr lang="en-US" dirty="0"/>
              <a:t>The Features, Metrics and </a:t>
            </a:r>
            <a:r>
              <a:rPr lang="en-US" sz="4500" b="1" i="0" u="none" strike="noStrike" cap="none" dirty="0">
                <a:solidFill>
                  <a:schemeClr val="dk1"/>
                </a:solidFill>
                <a:latin typeface="Roboto"/>
                <a:ea typeface="Roboto"/>
                <a:cs typeface="Roboto"/>
                <a:sym typeface="Roboto"/>
              </a:rPr>
              <a:t>Models</a:t>
            </a:r>
            <a:endParaRPr sz="4500" b="1" i="0" u="none" strike="noStrike" cap="none" dirty="0">
              <a:solidFill>
                <a:schemeClr val="dk1"/>
              </a:solidFill>
              <a:latin typeface="Roboto"/>
              <a:ea typeface="Roboto"/>
              <a:cs typeface="Roboto"/>
              <a:sym typeface="Roboto"/>
            </a:endParaRPr>
          </a:p>
        </p:txBody>
      </p:sp>
      <p:sp>
        <p:nvSpPr>
          <p:cNvPr id="535" name="Google Shape;185;g6ad2858b67_0_2">
            <a:extLst>
              <a:ext uri="{FF2B5EF4-FFF2-40B4-BE49-F238E27FC236}">
                <a16:creationId xmlns:a16="http://schemas.microsoft.com/office/drawing/2014/main" id="{FC379510-769D-4ED3-8E68-9EE797D27C3F}"/>
              </a:ext>
            </a:extLst>
          </p:cNvPr>
          <p:cNvSpPr/>
          <p:nvPr/>
        </p:nvSpPr>
        <p:spPr>
          <a:xfrm>
            <a:off x="15943954" y="38919"/>
            <a:ext cx="2286000" cy="2286000"/>
          </a:xfrm>
          <a:prstGeom prst="ellipse">
            <a:avLst/>
          </a:prstGeom>
          <a:noFill/>
          <a:ln w="38100" cap="flat" cmpd="sng">
            <a:solidFill>
              <a:schemeClr val="accent2"/>
            </a:solidFill>
            <a:prstDash val="solid"/>
            <a:miter lim="800000"/>
            <a:headEnd type="none" w="sm" len="sm"/>
            <a:tailEnd type="none" w="sm" len="sm"/>
          </a:ln>
        </p:spPr>
        <p:txBody>
          <a:bodyPr spcFirstLastPara="1" wrap="square" lIns="91425" tIns="45675" rIns="91425" bIns="456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2800" b="0" i="0" u="none" strike="noStrike" cap="none">
              <a:solidFill>
                <a:srgbClr val="0A091B"/>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4CCB990C-0049-4BA9-83BF-054374A13486}"/>
              </a:ext>
            </a:extLst>
          </p:cNvPr>
          <p:cNvSpPr txBox="1"/>
          <p:nvPr/>
        </p:nvSpPr>
        <p:spPr>
          <a:xfrm>
            <a:off x="630048" y="2026160"/>
            <a:ext cx="7625309" cy="880496"/>
          </a:xfrm>
          <a:prstGeom prst="rect">
            <a:avLst/>
          </a:prstGeom>
          <a:noFill/>
          <a:ln>
            <a:noFill/>
          </a:ln>
        </p:spPr>
        <p:txBody>
          <a:bodyPr spcFirstLastPara="1" wrap="square" lIns="91425" tIns="45700" rIns="91425" bIns="45700" anchor="t" anchorCtr="0">
            <a:noAutofit/>
          </a:bodyPr>
          <a:lstStyle/>
          <a:p>
            <a:pPr lvl="0">
              <a:buClr>
                <a:schemeClr val="dk1"/>
              </a:buClr>
              <a:buSzPts val="3600"/>
            </a:pPr>
            <a:r>
              <a:rPr lang="en-US" sz="2800" b="0" i="0" u="none" strike="noStrike" cap="none" dirty="0">
                <a:solidFill>
                  <a:schemeClr val="dk1"/>
                </a:solidFill>
                <a:latin typeface="Roboto Condensed"/>
                <a:ea typeface="Roboto Condensed"/>
                <a:cs typeface="Roboto Condensed"/>
                <a:sym typeface="Roboto Condensed"/>
              </a:rPr>
              <a:t>The </a:t>
            </a:r>
            <a:r>
              <a:rPr lang="en-US" sz="5400" b="1" dirty="0">
                <a:solidFill>
                  <a:schemeClr val="dk1"/>
                </a:solidFill>
                <a:latin typeface="Roboto Condensed"/>
                <a:ea typeface="Roboto Condensed"/>
                <a:cs typeface="Roboto Condensed"/>
                <a:sym typeface="Roboto Condensed"/>
              </a:rPr>
              <a:t>Features Engineering </a:t>
            </a:r>
            <a:endParaRPr sz="2800" b="0" i="0" u="none" strike="noStrike" cap="none" dirty="0">
              <a:solidFill>
                <a:schemeClr val="accent1"/>
              </a:solidFill>
              <a:latin typeface="Roboto Condensed"/>
              <a:ea typeface="Roboto Condensed"/>
              <a:cs typeface="Roboto Condensed"/>
              <a:sym typeface="Roboto Condensed"/>
            </a:endParaRPr>
          </a:p>
        </p:txBody>
      </p:sp>
      <p:pic>
        <p:nvPicPr>
          <p:cNvPr id="16" name="Picture 15" descr="Shape&#10;&#10;Description automatically generated with low confidence">
            <a:extLst>
              <a:ext uri="{FF2B5EF4-FFF2-40B4-BE49-F238E27FC236}">
                <a16:creationId xmlns:a16="http://schemas.microsoft.com/office/drawing/2014/main" id="{C7773673-232F-4B21-975F-3AC6396C6813}"/>
              </a:ext>
            </a:extLst>
          </p:cNvPr>
          <p:cNvPicPr>
            <a:picLocks noChangeAspect="1"/>
          </p:cNvPicPr>
          <p:nvPr/>
        </p:nvPicPr>
        <p:blipFill>
          <a:blip r:embed="rId3"/>
          <a:stretch>
            <a:fillRect/>
          </a:stretch>
        </p:blipFill>
        <p:spPr>
          <a:xfrm>
            <a:off x="16235305" y="355519"/>
            <a:ext cx="1703298" cy="1703298"/>
          </a:xfrm>
          <a:prstGeom prst="rect">
            <a:avLst/>
          </a:prstGeom>
        </p:spPr>
      </p:pic>
      <p:sp>
        <p:nvSpPr>
          <p:cNvPr id="17" name="Google Shape;216;p212">
            <a:extLst>
              <a:ext uri="{FF2B5EF4-FFF2-40B4-BE49-F238E27FC236}">
                <a16:creationId xmlns:a16="http://schemas.microsoft.com/office/drawing/2014/main" id="{0A04337A-62DF-42FC-8BA5-D0DF7F8089EE}"/>
              </a:ext>
            </a:extLst>
          </p:cNvPr>
          <p:cNvSpPr txBox="1"/>
          <p:nvPr/>
        </p:nvSpPr>
        <p:spPr>
          <a:xfrm>
            <a:off x="630049" y="3699942"/>
            <a:ext cx="85341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dk1"/>
                </a:solidFill>
                <a:latin typeface="Roboto Condensed"/>
                <a:ea typeface="Roboto Condensed"/>
                <a:cs typeface="Roboto Condensed"/>
                <a:sym typeface="Roboto Condensed"/>
              </a:rPr>
              <a:t>Features Numeric   : </a:t>
            </a:r>
            <a:r>
              <a:rPr lang="en-US" sz="2800" dirty="0">
                <a:solidFill>
                  <a:srgbClr val="00B050"/>
                </a:solidFill>
                <a:latin typeface="Roboto Condensed"/>
                <a:ea typeface="Roboto Condensed"/>
                <a:cs typeface="Roboto Condensed"/>
                <a:sym typeface="Roboto Condensed"/>
              </a:rPr>
              <a:t>Distance to KPMG </a:t>
            </a:r>
            <a:r>
              <a:rPr lang="en-US" sz="2800" dirty="0">
                <a:solidFill>
                  <a:schemeClr val="accent2">
                    <a:lumMod val="50000"/>
                  </a:schemeClr>
                </a:solidFill>
                <a:latin typeface="Roboto Condensed"/>
                <a:ea typeface="Roboto Condensed"/>
                <a:cs typeface="Roboto Condensed"/>
                <a:sym typeface="Roboto Condensed"/>
              </a:rPr>
              <a:t>Geodesic Distance</a:t>
            </a:r>
          </a:p>
        </p:txBody>
      </p:sp>
      <p:sp>
        <p:nvSpPr>
          <p:cNvPr id="20" name="Google Shape;216;p212">
            <a:extLst>
              <a:ext uri="{FF2B5EF4-FFF2-40B4-BE49-F238E27FC236}">
                <a16:creationId xmlns:a16="http://schemas.microsoft.com/office/drawing/2014/main" id="{52F2F817-8162-4497-AF56-2414011A2CE1}"/>
              </a:ext>
            </a:extLst>
          </p:cNvPr>
          <p:cNvSpPr txBox="1"/>
          <p:nvPr/>
        </p:nvSpPr>
        <p:spPr>
          <a:xfrm>
            <a:off x="630048" y="3066317"/>
            <a:ext cx="12174743"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Target Categorical : </a:t>
            </a:r>
            <a:r>
              <a:rPr lang="en-US" sz="2800" dirty="0">
                <a:solidFill>
                  <a:srgbClr val="00B050"/>
                </a:solidFill>
                <a:latin typeface="Roboto Condensed"/>
                <a:ea typeface="Roboto Condensed"/>
                <a:cs typeface="Roboto Condensed"/>
                <a:sym typeface="Roboto Condensed"/>
              </a:rPr>
              <a:t>96 Boroughs of Berlin </a:t>
            </a:r>
            <a:r>
              <a:rPr lang="en-US" sz="2800" dirty="0">
                <a:solidFill>
                  <a:schemeClr val="accent2">
                    <a:lumMod val="50000"/>
                  </a:schemeClr>
                </a:solidFill>
                <a:latin typeface="Roboto Condensed"/>
                <a:ea typeface="Roboto Condensed"/>
                <a:cs typeface="Roboto Condensed"/>
                <a:sym typeface="Roboto Condensed"/>
              </a:rPr>
              <a:t>Long-Lat -&gt; Borough</a:t>
            </a:r>
            <a:r>
              <a:rPr lang="en-US" sz="2800" dirty="0">
                <a:solidFill>
                  <a:srgbClr val="00B050"/>
                </a:solidFill>
                <a:latin typeface="Roboto Condensed"/>
                <a:ea typeface="Roboto Condensed"/>
                <a:cs typeface="Roboto Condensed"/>
                <a:sym typeface="Roboto Condensed"/>
              </a:rPr>
              <a:t>  </a:t>
            </a:r>
          </a:p>
        </p:txBody>
      </p:sp>
      <p:pic>
        <p:nvPicPr>
          <p:cNvPr id="3" name="Picture 2" descr="Diagram&#10;&#10;Description automatically generated with low confidence">
            <a:extLst>
              <a:ext uri="{FF2B5EF4-FFF2-40B4-BE49-F238E27FC236}">
                <a16:creationId xmlns:a16="http://schemas.microsoft.com/office/drawing/2014/main" id="{0E5FB55B-C21F-4C6D-8D01-118D761DB1FA}"/>
              </a:ext>
            </a:extLst>
          </p:cNvPr>
          <p:cNvPicPr>
            <a:picLocks noChangeAspect="1"/>
          </p:cNvPicPr>
          <p:nvPr/>
        </p:nvPicPr>
        <p:blipFill>
          <a:blip r:embed="rId4"/>
          <a:stretch>
            <a:fillRect/>
          </a:stretch>
        </p:blipFill>
        <p:spPr>
          <a:xfrm>
            <a:off x="11908474" y="2713882"/>
            <a:ext cx="6379526" cy="6287953"/>
          </a:xfrm>
          <a:prstGeom prst="rect">
            <a:avLst/>
          </a:prstGeom>
        </p:spPr>
      </p:pic>
      <p:pic>
        <p:nvPicPr>
          <p:cNvPr id="6" name="Picture 5" descr="Chart, scatter chart&#10;&#10;Description automatically generated">
            <a:extLst>
              <a:ext uri="{FF2B5EF4-FFF2-40B4-BE49-F238E27FC236}">
                <a16:creationId xmlns:a16="http://schemas.microsoft.com/office/drawing/2014/main" id="{44065B59-B7C3-4653-A624-3B9FC21B6946}"/>
              </a:ext>
            </a:extLst>
          </p:cNvPr>
          <p:cNvPicPr>
            <a:picLocks noChangeAspect="1"/>
          </p:cNvPicPr>
          <p:nvPr/>
        </p:nvPicPr>
        <p:blipFill>
          <a:blip r:embed="rId5"/>
          <a:stretch>
            <a:fillRect/>
          </a:stretch>
        </p:blipFill>
        <p:spPr>
          <a:xfrm>
            <a:off x="4140558" y="4267173"/>
            <a:ext cx="7418520" cy="5974872"/>
          </a:xfrm>
          <a:prstGeom prst="rect">
            <a:avLst/>
          </a:prstGeom>
        </p:spPr>
      </p:pic>
      <p:pic>
        <p:nvPicPr>
          <p:cNvPr id="8" name="Picture 7">
            <a:extLst>
              <a:ext uri="{FF2B5EF4-FFF2-40B4-BE49-F238E27FC236}">
                <a16:creationId xmlns:a16="http://schemas.microsoft.com/office/drawing/2014/main" id="{EB17F577-7E53-4C49-BDCB-AC939D9A3F2E}"/>
              </a:ext>
            </a:extLst>
          </p:cNvPr>
          <p:cNvPicPr>
            <a:picLocks noChangeAspect="1"/>
          </p:cNvPicPr>
          <p:nvPr/>
        </p:nvPicPr>
        <p:blipFill>
          <a:blip r:embed="rId6"/>
          <a:stretch>
            <a:fillRect/>
          </a:stretch>
        </p:blipFill>
        <p:spPr>
          <a:xfrm>
            <a:off x="8003190" y="1865461"/>
            <a:ext cx="7547958" cy="1100887"/>
          </a:xfrm>
          <a:prstGeom prst="rect">
            <a:avLst/>
          </a:prstGeom>
        </p:spPr>
      </p:pic>
      <p:sp>
        <p:nvSpPr>
          <p:cNvPr id="9" name="Oval 8">
            <a:extLst>
              <a:ext uri="{FF2B5EF4-FFF2-40B4-BE49-F238E27FC236}">
                <a16:creationId xmlns:a16="http://schemas.microsoft.com/office/drawing/2014/main" id="{BC9AAA2B-E4A1-41BA-B9A6-0BECF7DBBB22}"/>
              </a:ext>
            </a:extLst>
          </p:cNvPr>
          <p:cNvSpPr/>
          <p:nvPr/>
        </p:nvSpPr>
        <p:spPr>
          <a:xfrm>
            <a:off x="15422573" y="6486597"/>
            <a:ext cx="103031" cy="965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Arc 11">
            <a:extLst>
              <a:ext uri="{FF2B5EF4-FFF2-40B4-BE49-F238E27FC236}">
                <a16:creationId xmlns:a16="http://schemas.microsoft.com/office/drawing/2014/main" id="{43B50D12-D975-4895-BD52-EAA656E19D16}"/>
              </a:ext>
            </a:extLst>
          </p:cNvPr>
          <p:cNvSpPr/>
          <p:nvPr/>
        </p:nvSpPr>
        <p:spPr>
          <a:xfrm>
            <a:off x="12959421" y="5724659"/>
            <a:ext cx="2504941" cy="1423116"/>
          </a:xfrm>
          <a:prstGeom prst="arc">
            <a:avLst>
              <a:gd name="adj1" fmla="val 16382413"/>
              <a:gd name="adj2" fmla="val 21550533"/>
            </a:avLst>
          </a:prstGeom>
          <a:ln w="76200">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dirty="0"/>
          </a:p>
        </p:txBody>
      </p:sp>
      <p:sp>
        <p:nvSpPr>
          <p:cNvPr id="21" name="Google Shape;216;p212">
            <a:extLst>
              <a:ext uri="{FF2B5EF4-FFF2-40B4-BE49-F238E27FC236}">
                <a16:creationId xmlns:a16="http://schemas.microsoft.com/office/drawing/2014/main" id="{09CAFD0B-17EF-43BF-96DC-D188405B383A}"/>
              </a:ext>
            </a:extLst>
          </p:cNvPr>
          <p:cNvSpPr txBox="1"/>
          <p:nvPr/>
        </p:nvSpPr>
        <p:spPr>
          <a:xfrm>
            <a:off x="15098237" y="5472003"/>
            <a:ext cx="454294"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a:solidFill>
                  <a:schemeClr val="dk1"/>
                </a:solidFill>
                <a:latin typeface="Roboto Condensed"/>
                <a:ea typeface="Roboto Condensed"/>
                <a:cs typeface="Roboto Condensed"/>
                <a:sym typeface="Roboto Condensed"/>
              </a:rPr>
              <a:t>D</a:t>
            </a:r>
            <a:endParaRPr lang="en-US" sz="2800" dirty="0">
              <a:solidFill>
                <a:schemeClr val="accent2">
                  <a:lumMod val="50000"/>
                </a:schemeClr>
              </a:solidFill>
              <a:latin typeface="Roboto Condensed"/>
              <a:ea typeface="Roboto Condensed"/>
              <a:cs typeface="Roboto Condensed"/>
              <a:sym typeface="Roboto Condensed"/>
            </a:endParaRPr>
          </a:p>
        </p:txBody>
      </p:sp>
      <p:pic>
        <p:nvPicPr>
          <p:cNvPr id="22" name="Picture 21" descr="Text, logo&#10;&#10;Description automatically generated">
            <a:extLst>
              <a:ext uri="{FF2B5EF4-FFF2-40B4-BE49-F238E27FC236}">
                <a16:creationId xmlns:a16="http://schemas.microsoft.com/office/drawing/2014/main" id="{D48F6294-DAC2-4D49-86DD-C68B8FE805AE}"/>
              </a:ext>
            </a:extLst>
          </p:cNvPr>
          <p:cNvPicPr>
            <a:picLocks noChangeAspect="1"/>
          </p:cNvPicPr>
          <p:nvPr/>
        </p:nvPicPr>
        <p:blipFill>
          <a:blip r:embed="rId7"/>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3183094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P spid="9" grpId="0" animBg="1"/>
      <p:bldP spid="12" grpId="0" animBg="1"/>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9137025" cy="1328700"/>
          </a:xfrm>
          <a:prstGeom prst="rect">
            <a:avLst/>
          </a:prstGeom>
          <a:noFill/>
          <a:ln>
            <a:noFill/>
          </a:ln>
        </p:spPr>
        <p:txBody>
          <a:bodyPr spcFirstLastPara="1" wrap="square" lIns="91425" tIns="45700" rIns="91425" bIns="45700" anchor="t" anchorCtr="0">
            <a:noAutofit/>
          </a:bodyPr>
          <a:lstStyle/>
          <a:p>
            <a:pPr lvl="0">
              <a:lnSpc>
                <a:spcPct val="90000"/>
              </a:lnSpc>
              <a:buClr>
                <a:schemeClr val="accent1"/>
              </a:buClr>
            </a:pPr>
            <a:r>
              <a:rPr lang="en-US" dirty="0">
                <a:solidFill>
                  <a:srgbClr val="00338D"/>
                </a:solidFill>
              </a:rPr>
              <a:t>Predictive Analytics</a:t>
            </a:r>
            <a:br>
              <a:rPr lang="en-US" sz="4500" b="1" i="0" u="none" strike="noStrike" cap="none" dirty="0">
                <a:solidFill>
                  <a:schemeClr val="dk1"/>
                </a:solidFill>
                <a:latin typeface="Roboto"/>
                <a:ea typeface="Roboto"/>
                <a:cs typeface="Roboto"/>
                <a:sym typeface="Roboto"/>
              </a:rPr>
            </a:br>
            <a:r>
              <a:rPr lang="en-US" dirty="0"/>
              <a:t>The Features, Metrics and </a:t>
            </a:r>
            <a:r>
              <a:rPr lang="en-US" sz="4500" b="1" i="0" u="none" strike="noStrike" cap="none" dirty="0">
                <a:solidFill>
                  <a:schemeClr val="dk1"/>
                </a:solidFill>
                <a:latin typeface="Roboto"/>
                <a:ea typeface="Roboto"/>
                <a:cs typeface="Roboto"/>
                <a:sym typeface="Roboto"/>
              </a:rPr>
              <a:t>Models</a:t>
            </a:r>
            <a:endParaRPr sz="4500" b="1" i="0" u="none" strike="noStrike" cap="none" dirty="0">
              <a:solidFill>
                <a:schemeClr val="dk1"/>
              </a:solidFill>
              <a:latin typeface="Roboto"/>
              <a:ea typeface="Roboto"/>
              <a:cs typeface="Roboto"/>
              <a:sym typeface="Roboto"/>
            </a:endParaRPr>
          </a:p>
        </p:txBody>
      </p:sp>
      <p:sp>
        <p:nvSpPr>
          <p:cNvPr id="535" name="Google Shape;185;g6ad2858b67_0_2">
            <a:extLst>
              <a:ext uri="{FF2B5EF4-FFF2-40B4-BE49-F238E27FC236}">
                <a16:creationId xmlns:a16="http://schemas.microsoft.com/office/drawing/2014/main" id="{FC379510-769D-4ED3-8E68-9EE797D27C3F}"/>
              </a:ext>
            </a:extLst>
          </p:cNvPr>
          <p:cNvSpPr/>
          <p:nvPr/>
        </p:nvSpPr>
        <p:spPr>
          <a:xfrm>
            <a:off x="15943954" y="38919"/>
            <a:ext cx="2286000" cy="2286000"/>
          </a:xfrm>
          <a:prstGeom prst="ellipse">
            <a:avLst/>
          </a:prstGeom>
          <a:noFill/>
          <a:ln w="38100" cap="flat" cmpd="sng">
            <a:solidFill>
              <a:schemeClr val="accent2"/>
            </a:solidFill>
            <a:prstDash val="solid"/>
            <a:miter lim="800000"/>
            <a:headEnd type="none" w="sm" len="sm"/>
            <a:tailEnd type="none" w="sm" len="sm"/>
          </a:ln>
        </p:spPr>
        <p:txBody>
          <a:bodyPr spcFirstLastPara="1" wrap="square" lIns="91425" tIns="45675" rIns="91425" bIns="456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2800" b="0" i="0" u="none" strike="noStrike" cap="none">
              <a:solidFill>
                <a:srgbClr val="0A091B"/>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4CCB990C-0049-4BA9-83BF-054374A13486}"/>
              </a:ext>
            </a:extLst>
          </p:cNvPr>
          <p:cNvSpPr txBox="1"/>
          <p:nvPr/>
        </p:nvSpPr>
        <p:spPr>
          <a:xfrm>
            <a:off x="630048" y="2026160"/>
            <a:ext cx="7625309" cy="880496"/>
          </a:xfrm>
          <a:prstGeom prst="rect">
            <a:avLst/>
          </a:prstGeom>
          <a:noFill/>
          <a:ln>
            <a:noFill/>
          </a:ln>
        </p:spPr>
        <p:txBody>
          <a:bodyPr spcFirstLastPara="1" wrap="square" lIns="91425" tIns="45700" rIns="91425" bIns="45700" anchor="t" anchorCtr="0">
            <a:noAutofit/>
          </a:bodyPr>
          <a:lstStyle/>
          <a:p>
            <a:pPr lvl="0">
              <a:buClr>
                <a:schemeClr val="dk1"/>
              </a:buClr>
              <a:buSzPts val="3600"/>
            </a:pPr>
            <a:r>
              <a:rPr lang="en-US" sz="2800" b="0" i="0" u="none" strike="noStrike" cap="none" dirty="0">
                <a:solidFill>
                  <a:schemeClr val="dk1"/>
                </a:solidFill>
                <a:latin typeface="Roboto Condensed"/>
                <a:ea typeface="Roboto Condensed"/>
                <a:cs typeface="Roboto Condensed"/>
                <a:sym typeface="Roboto Condensed"/>
              </a:rPr>
              <a:t>The </a:t>
            </a:r>
            <a:r>
              <a:rPr lang="en-US" sz="5400" b="1" dirty="0">
                <a:solidFill>
                  <a:schemeClr val="dk1"/>
                </a:solidFill>
                <a:latin typeface="Roboto Condensed"/>
                <a:ea typeface="Roboto Condensed"/>
                <a:cs typeface="Roboto Condensed"/>
                <a:sym typeface="Roboto Condensed"/>
              </a:rPr>
              <a:t>Metrics</a:t>
            </a:r>
            <a:endParaRPr sz="2800" b="0" i="0" u="none" strike="noStrike" cap="none" dirty="0">
              <a:solidFill>
                <a:schemeClr val="accent1"/>
              </a:solidFill>
              <a:latin typeface="Roboto Condensed"/>
              <a:ea typeface="Roboto Condensed"/>
              <a:cs typeface="Roboto Condensed"/>
              <a:sym typeface="Roboto Condensed"/>
            </a:endParaRPr>
          </a:p>
        </p:txBody>
      </p:sp>
      <p:pic>
        <p:nvPicPr>
          <p:cNvPr id="16" name="Picture 15" descr="Shape&#10;&#10;Description automatically generated with low confidence">
            <a:extLst>
              <a:ext uri="{FF2B5EF4-FFF2-40B4-BE49-F238E27FC236}">
                <a16:creationId xmlns:a16="http://schemas.microsoft.com/office/drawing/2014/main" id="{C7773673-232F-4B21-975F-3AC6396C6813}"/>
              </a:ext>
            </a:extLst>
          </p:cNvPr>
          <p:cNvPicPr>
            <a:picLocks noChangeAspect="1"/>
          </p:cNvPicPr>
          <p:nvPr/>
        </p:nvPicPr>
        <p:blipFill>
          <a:blip r:embed="rId3"/>
          <a:stretch>
            <a:fillRect/>
          </a:stretch>
        </p:blipFill>
        <p:spPr>
          <a:xfrm>
            <a:off x="16235305" y="355519"/>
            <a:ext cx="1703298" cy="1703298"/>
          </a:xfrm>
          <a:prstGeom prst="rect">
            <a:avLst/>
          </a:prstGeom>
        </p:spPr>
      </p:pic>
      <p:pic>
        <p:nvPicPr>
          <p:cNvPr id="4" name="Picture 3" descr="Timeline&#10;&#10;Description automatically generated">
            <a:extLst>
              <a:ext uri="{FF2B5EF4-FFF2-40B4-BE49-F238E27FC236}">
                <a16:creationId xmlns:a16="http://schemas.microsoft.com/office/drawing/2014/main" id="{8D7C88A4-8FD5-4F0C-BB13-72FE3214D773}"/>
              </a:ext>
            </a:extLst>
          </p:cNvPr>
          <p:cNvPicPr>
            <a:picLocks noChangeAspect="1"/>
          </p:cNvPicPr>
          <p:nvPr/>
        </p:nvPicPr>
        <p:blipFill>
          <a:blip r:embed="rId4"/>
          <a:stretch>
            <a:fillRect/>
          </a:stretch>
        </p:blipFill>
        <p:spPr>
          <a:xfrm>
            <a:off x="8100110" y="2833348"/>
            <a:ext cx="10102370" cy="6248888"/>
          </a:xfrm>
          <a:prstGeom prst="rect">
            <a:avLst/>
          </a:prstGeom>
        </p:spPr>
      </p:pic>
      <p:pic>
        <p:nvPicPr>
          <p:cNvPr id="18" name="Picture 17" descr="Diagram&#10;&#10;Description automatically generated with low confidence">
            <a:extLst>
              <a:ext uri="{FF2B5EF4-FFF2-40B4-BE49-F238E27FC236}">
                <a16:creationId xmlns:a16="http://schemas.microsoft.com/office/drawing/2014/main" id="{7E8022D3-7C63-45A5-A349-313550F56C0E}"/>
              </a:ext>
            </a:extLst>
          </p:cNvPr>
          <p:cNvPicPr>
            <a:picLocks noChangeAspect="1"/>
          </p:cNvPicPr>
          <p:nvPr/>
        </p:nvPicPr>
        <p:blipFill>
          <a:blip r:embed="rId5"/>
          <a:stretch>
            <a:fillRect/>
          </a:stretch>
        </p:blipFill>
        <p:spPr>
          <a:xfrm>
            <a:off x="1737139" y="2887357"/>
            <a:ext cx="6230301" cy="6140870"/>
          </a:xfrm>
          <a:prstGeom prst="rect">
            <a:avLst/>
          </a:prstGeom>
        </p:spPr>
      </p:pic>
      <p:sp>
        <p:nvSpPr>
          <p:cNvPr id="19" name="Google Shape;216;p212">
            <a:extLst>
              <a:ext uri="{FF2B5EF4-FFF2-40B4-BE49-F238E27FC236}">
                <a16:creationId xmlns:a16="http://schemas.microsoft.com/office/drawing/2014/main" id="{EDAD0A73-CB9D-46EE-AFFE-F9C69716D912}"/>
              </a:ext>
            </a:extLst>
          </p:cNvPr>
          <p:cNvSpPr txBox="1"/>
          <p:nvPr/>
        </p:nvSpPr>
        <p:spPr>
          <a:xfrm>
            <a:off x="8630100" y="1741792"/>
            <a:ext cx="85341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Observation1.  </a:t>
            </a:r>
            <a:r>
              <a:rPr lang="en-US" sz="2800" b="1" dirty="0">
                <a:solidFill>
                  <a:schemeClr val="accent2">
                    <a:lumMod val="50000"/>
                  </a:schemeClr>
                </a:solidFill>
                <a:latin typeface="Roboto Condensed"/>
                <a:ea typeface="Roboto Condensed"/>
                <a:cs typeface="Roboto Condensed"/>
                <a:sym typeface="Roboto Condensed"/>
              </a:rPr>
              <a:t>Highly Unbalanced Dataset</a:t>
            </a:r>
          </a:p>
          <a:p>
            <a:pPr>
              <a:buClr>
                <a:schemeClr val="dk1"/>
              </a:buClr>
              <a:buSzPts val="3600"/>
            </a:pPr>
            <a:r>
              <a:rPr lang="en-US" sz="2800" b="1" dirty="0">
                <a:solidFill>
                  <a:schemeClr val="tx1"/>
                </a:solidFill>
                <a:latin typeface="Roboto Condensed"/>
                <a:ea typeface="Roboto Condensed"/>
                <a:cs typeface="Roboto Condensed"/>
                <a:sym typeface="Roboto Condensed"/>
              </a:rPr>
              <a:t>Observation2.  </a:t>
            </a:r>
            <a:r>
              <a:rPr lang="en-US" sz="2800" b="1" dirty="0">
                <a:solidFill>
                  <a:schemeClr val="accent2">
                    <a:lumMod val="50000"/>
                  </a:schemeClr>
                </a:solidFill>
                <a:latin typeface="Roboto Condensed"/>
                <a:ea typeface="Roboto Condensed"/>
                <a:cs typeface="Roboto Condensed"/>
                <a:sym typeface="Roboto Condensed"/>
              </a:rPr>
              <a:t>Recommender System </a:t>
            </a:r>
            <a:endParaRPr lang="en-US" sz="2800" dirty="0">
              <a:solidFill>
                <a:schemeClr val="accent2">
                  <a:lumMod val="50000"/>
                </a:schemeClr>
              </a:solidFill>
              <a:latin typeface="Roboto Condensed"/>
              <a:ea typeface="Roboto Condensed"/>
              <a:cs typeface="Roboto Condensed"/>
              <a:sym typeface="Roboto Condensed"/>
            </a:endParaRPr>
          </a:p>
        </p:txBody>
      </p:sp>
      <p:pic>
        <p:nvPicPr>
          <p:cNvPr id="22" name="Picture 21" descr="Text, logo&#10;&#10;Description automatically generated">
            <a:extLst>
              <a:ext uri="{FF2B5EF4-FFF2-40B4-BE49-F238E27FC236}">
                <a16:creationId xmlns:a16="http://schemas.microsoft.com/office/drawing/2014/main" id="{A95CD1CD-AC53-4E2B-A2DD-4C898FCFA67A}"/>
              </a:ext>
            </a:extLst>
          </p:cNvPr>
          <p:cNvPicPr>
            <a:picLocks noChangeAspect="1"/>
          </p:cNvPicPr>
          <p:nvPr/>
        </p:nvPicPr>
        <p:blipFill>
          <a:blip r:embed="rId6"/>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99055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par>
                                <p:cTn id="13" presetID="10"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9137025" cy="1328700"/>
          </a:xfrm>
          <a:prstGeom prst="rect">
            <a:avLst/>
          </a:prstGeom>
          <a:noFill/>
          <a:ln>
            <a:noFill/>
          </a:ln>
        </p:spPr>
        <p:txBody>
          <a:bodyPr spcFirstLastPara="1" wrap="square" lIns="91425" tIns="45700" rIns="91425" bIns="45700" anchor="t" anchorCtr="0">
            <a:noAutofit/>
          </a:bodyPr>
          <a:lstStyle/>
          <a:p>
            <a:pPr lvl="0">
              <a:lnSpc>
                <a:spcPct val="90000"/>
              </a:lnSpc>
              <a:buClr>
                <a:schemeClr val="accent1"/>
              </a:buClr>
            </a:pPr>
            <a:r>
              <a:rPr lang="en-US" dirty="0">
                <a:solidFill>
                  <a:srgbClr val="00338D"/>
                </a:solidFill>
              </a:rPr>
              <a:t>Predictive Analytics</a:t>
            </a:r>
            <a:br>
              <a:rPr lang="en-US" sz="4500" b="1" i="0" u="none" strike="noStrike" cap="none" dirty="0">
                <a:solidFill>
                  <a:schemeClr val="dk1"/>
                </a:solidFill>
                <a:latin typeface="Roboto"/>
                <a:ea typeface="Roboto"/>
                <a:cs typeface="Roboto"/>
                <a:sym typeface="Roboto"/>
              </a:rPr>
            </a:br>
            <a:r>
              <a:rPr lang="en-US" dirty="0"/>
              <a:t>The Features, Metrics and </a:t>
            </a:r>
            <a:r>
              <a:rPr lang="en-US" sz="4500" b="1" i="0" u="none" strike="noStrike" cap="none" dirty="0">
                <a:solidFill>
                  <a:schemeClr val="dk1"/>
                </a:solidFill>
                <a:latin typeface="Roboto"/>
                <a:ea typeface="Roboto"/>
                <a:cs typeface="Roboto"/>
                <a:sym typeface="Roboto"/>
              </a:rPr>
              <a:t>Models</a:t>
            </a:r>
            <a:endParaRPr sz="4500" b="1" i="0" u="none" strike="noStrike" cap="none" dirty="0">
              <a:solidFill>
                <a:schemeClr val="dk1"/>
              </a:solidFill>
              <a:latin typeface="Roboto"/>
              <a:ea typeface="Roboto"/>
              <a:cs typeface="Roboto"/>
              <a:sym typeface="Roboto"/>
            </a:endParaRPr>
          </a:p>
        </p:txBody>
      </p:sp>
      <p:sp>
        <p:nvSpPr>
          <p:cNvPr id="535" name="Google Shape;185;g6ad2858b67_0_2">
            <a:extLst>
              <a:ext uri="{FF2B5EF4-FFF2-40B4-BE49-F238E27FC236}">
                <a16:creationId xmlns:a16="http://schemas.microsoft.com/office/drawing/2014/main" id="{FC379510-769D-4ED3-8E68-9EE797D27C3F}"/>
              </a:ext>
            </a:extLst>
          </p:cNvPr>
          <p:cNvSpPr/>
          <p:nvPr/>
        </p:nvSpPr>
        <p:spPr>
          <a:xfrm>
            <a:off x="15943954" y="38919"/>
            <a:ext cx="2286000" cy="2286000"/>
          </a:xfrm>
          <a:prstGeom prst="ellipse">
            <a:avLst/>
          </a:prstGeom>
          <a:noFill/>
          <a:ln w="38100" cap="flat" cmpd="sng">
            <a:solidFill>
              <a:schemeClr val="accent2"/>
            </a:solidFill>
            <a:prstDash val="solid"/>
            <a:miter lim="800000"/>
            <a:headEnd type="none" w="sm" len="sm"/>
            <a:tailEnd type="none" w="sm" len="sm"/>
          </a:ln>
        </p:spPr>
        <p:txBody>
          <a:bodyPr spcFirstLastPara="1" wrap="square" lIns="91425" tIns="45675" rIns="91425" bIns="456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2800" b="0" i="0" u="none" strike="noStrike" cap="none">
              <a:solidFill>
                <a:srgbClr val="0A091B"/>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4CCB990C-0049-4BA9-83BF-054374A13486}"/>
              </a:ext>
            </a:extLst>
          </p:cNvPr>
          <p:cNvSpPr txBox="1"/>
          <p:nvPr/>
        </p:nvSpPr>
        <p:spPr>
          <a:xfrm>
            <a:off x="630048" y="2026160"/>
            <a:ext cx="7625309" cy="880496"/>
          </a:xfrm>
          <a:prstGeom prst="rect">
            <a:avLst/>
          </a:prstGeom>
          <a:noFill/>
          <a:ln>
            <a:noFill/>
          </a:ln>
        </p:spPr>
        <p:txBody>
          <a:bodyPr spcFirstLastPara="1" wrap="square" lIns="91425" tIns="45700" rIns="91425" bIns="45700" anchor="t" anchorCtr="0">
            <a:noAutofit/>
          </a:bodyPr>
          <a:lstStyle/>
          <a:p>
            <a:pPr lvl="0">
              <a:buClr>
                <a:schemeClr val="dk1"/>
              </a:buClr>
              <a:buSzPts val="3600"/>
            </a:pPr>
            <a:r>
              <a:rPr lang="en-US" sz="2800" b="0" i="0" u="none" strike="noStrike" cap="none" dirty="0">
                <a:solidFill>
                  <a:schemeClr val="dk1"/>
                </a:solidFill>
                <a:latin typeface="Roboto Condensed"/>
                <a:ea typeface="Roboto Condensed"/>
                <a:cs typeface="Roboto Condensed"/>
                <a:sym typeface="Roboto Condensed"/>
              </a:rPr>
              <a:t>The </a:t>
            </a:r>
            <a:r>
              <a:rPr lang="en-US" sz="5400" b="1" dirty="0">
                <a:solidFill>
                  <a:schemeClr val="dk1"/>
                </a:solidFill>
                <a:latin typeface="Roboto Condensed"/>
                <a:ea typeface="Roboto Condensed"/>
                <a:cs typeface="Roboto Condensed"/>
                <a:sym typeface="Roboto Condensed"/>
              </a:rPr>
              <a:t>Metrics</a:t>
            </a:r>
            <a:endParaRPr sz="2800" b="0" i="0" u="none" strike="noStrike" cap="none" dirty="0">
              <a:solidFill>
                <a:schemeClr val="accent1"/>
              </a:solidFill>
              <a:latin typeface="Roboto Condensed"/>
              <a:ea typeface="Roboto Condensed"/>
              <a:cs typeface="Roboto Condensed"/>
              <a:sym typeface="Roboto Condensed"/>
            </a:endParaRPr>
          </a:p>
        </p:txBody>
      </p:sp>
      <p:pic>
        <p:nvPicPr>
          <p:cNvPr id="16" name="Picture 15" descr="Shape&#10;&#10;Description automatically generated with low confidence">
            <a:extLst>
              <a:ext uri="{FF2B5EF4-FFF2-40B4-BE49-F238E27FC236}">
                <a16:creationId xmlns:a16="http://schemas.microsoft.com/office/drawing/2014/main" id="{C7773673-232F-4B21-975F-3AC6396C6813}"/>
              </a:ext>
            </a:extLst>
          </p:cNvPr>
          <p:cNvPicPr>
            <a:picLocks noChangeAspect="1"/>
          </p:cNvPicPr>
          <p:nvPr/>
        </p:nvPicPr>
        <p:blipFill>
          <a:blip r:embed="rId3"/>
          <a:stretch>
            <a:fillRect/>
          </a:stretch>
        </p:blipFill>
        <p:spPr>
          <a:xfrm>
            <a:off x="16235305" y="355519"/>
            <a:ext cx="1703298" cy="1703298"/>
          </a:xfrm>
          <a:prstGeom prst="rect">
            <a:avLst/>
          </a:prstGeom>
        </p:spPr>
      </p:pic>
      <p:sp>
        <p:nvSpPr>
          <p:cNvPr id="11" name="Google Shape;216;p212">
            <a:extLst>
              <a:ext uri="{FF2B5EF4-FFF2-40B4-BE49-F238E27FC236}">
                <a16:creationId xmlns:a16="http://schemas.microsoft.com/office/drawing/2014/main" id="{86662718-DCA4-4FDE-B70A-0F2014199CC0}"/>
              </a:ext>
            </a:extLst>
          </p:cNvPr>
          <p:cNvSpPr txBox="1"/>
          <p:nvPr/>
        </p:nvSpPr>
        <p:spPr>
          <a:xfrm>
            <a:off x="8630100" y="1741792"/>
            <a:ext cx="85341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Observation1.  </a:t>
            </a:r>
            <a:r>
              <a:rPr lang="en-US" sz="2800" b="1" dirty="0">
                <a:solidFill>
                  <a:schemeClr val="accent2">
                    <a:lumMod val="50000"/>
                  </a:schemeClr>
                </a:solidFill>
                <a:latin typeface="Roboto Condensed"/>
                <a:ea typeface="Roboto Condensed"/>
                <a:cs typeface="Roboto Condensed"/>
                <a:sym typeface="Roboto Condensed"/>
              </a:rPr>
              <a:t>Highly unbalanced Dataset</a:t>
            </a:r>
          </a:p>
          <a:p>
            <a:pPr>
              <a:buClr>
                <a:schemeClr val="dk1"/>
              </a:buClr>
              <a:buSzPts val="3600"/>
            </a:pPr>
            <a:r>
              <a:rPr lang="en-US" sz="2800" b="1" dirty="0">
                <a:solidFill>
                  <a:schemeClr val="tx1"/>
                </a:solidFill>
                <a:latin typeface="Roboto Condensed"/>
                <a:ea typeface="Roboto Condensed"/>
                <a:cs typeface="Roboto Condensed"/>
                <a:sym typeface="Roboto Condensed"/>
              </a:rPr>
              <a:t>Observation2.  </a:t>
            </a:r>
            <a:r>
              <a:rPr lang="en-US" sz="2800" b="1" dirty="0">
                <a:solidFill>
                  <a:schemeClr val="accent2">
                    <a:lumMod val="50000"/>
                  </a:schemeClr>
                </a:solidFill>
                <a:latin typeface="Roboto Condensed"/>
                <a:ea typeface="Roboto Condensed"/>
                <a:cs typeface="Roboto Condensed"/>
                <a:sym typeface="Roboto Condensed"/>
              </a:rPr>
              <a:t>Recommender System </a:t>
            </a:r>
            <a:endParaRPr lang="en-US" sz="2800" dirty="0">
              <a:solidFill>
                <a:schemeClr val="accent2">
                  <a:lumMod val="50000"/>
                </a:schemeClr>
              </a:solidFill>
              <a:latin typeface="Roboto Condensed"/>
              <a:ea typeface="Roboto Condensed"/>
              <a:cs typeface="Roboto Condensed"/>
              <a:sym typeface="Roboto Condensed"/>
            </a:endParaRPr>
          </a:p>
        </p:txBody>
      </p:sp>
      <p:sp>
        <p:nvSpPr>
          <p:cNvPr id="12" name="Google Shape;216;p212">
            <a:extLst>
              <a:ext uri="{FF2B5EF4-FFF2-40B4-BE49-F238E27FC236}">
                <a16:creationId xmlns:a16="http://schemas.microsoft.com/office/drawing/2014/main" id="{4B66B3C1-9C14-4F23-9E47-630F9AB42544}"/>
              </a:ext>
            </a:extLst>
          </p:cNvPr>
          <p:cNvSpPr txBox="1"/>
          <p:nvPr/>
        </p:nvSpPr>
        <p:spPr>
          <a:xfrm>
            <a:off x="630048" y="3465574"/>
            <a:ext cx="85341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F1 Score. </a:t>
            </a:r>
            <a:r>
              <a:rPr lang="en-US" sz="2800" dirty="0">
                <a:ea typeface="Roboto Condensed"/>
              </a:rPr>
              <a:t>E</a:t>
            </a:r>
            <a:r>
              <a:rPr lang="en-US" sz="2800" dirty="0"/>
              <a:t>xcellent metric for un-balanced classes</a:t>
            </a:r>
            <a:r>
              <a:rPr lang="en-US" sz="2800" b="1" dirty="0">
                <a:solidFill>
                  <a:schemeClr val="tx1"/>
                </a:solidFill>
                <a:latin typeface="Roboto Condensed"/>
                <a:ea typeface="Roboto Condensed"/>
                <a:cs typeface="Roboto Condensed"/>
                <a:sym typeface="Roboto Condensed"/>
              </a:rPr>
              <a:t>  </a:t>
            </a:r>
            <a:endParaRPr lang="en-US" sz="2800" b="1" dirty="0">
              <a:solidFill>
                <a:schemeClr val="accent2">
                  <a:lumMod val="50000"/>
                </a:schemeClr>
              </a:solidFill>
              <a:latin typeface="Roboto Condensed"/>
              <a:ea typeface="Roboto Condensed"/>
              <a:cs typeface="Roboto Condensed"/>
              <a:sym typeface="Roboto Condensed"/>
            </a:endParaRPr>
          </a:p>
        </p:txBody>
      </p:sp>
      <p:pic>
        <p:nvPicPr>
          <p:cNvPr id="3" name="Picture 2" descr="Text&#10;&#10;Description automatically generated">
            <a:extLst>
              <a:ext uri="{FF2B5EF4-FFF2-40B4-BE49-F238E27FC236}">
                <a16:creationId xmlns:a16="http://schemas.microsoft.com/office/drawing/2014/main" id="{C28FD71A-9E6E-4436-9B8E-986295D4A609}"/>
              </a:ext>
            </a:extLst>
          </p:cNvPr>
          <p:cNvPicPr>
            <a:picLocks noChangeAspect="1"/>
          </p:cNvPicPr>
          <p:nvPr/>
        </p:nvPicPr>
        <p:blipFill>
          <a:blip r:embed="rId4"/>
          <a:stretch>
            <a:fillRect/>
          </a:stretch>
        </p:blipFill>
        <p:spPr>
          <a:xfrm>
            <a:off x="9144000" y="3075990"/>
            <a:ext cx="7984415" cy="1412792"/>
          </a:xfrm>
          <a:prstGeom prst="rect">
            <a:avLst/>
          </a:prstGeom>
        </p:spPr>
      </p:pic>
      <p:pic>
        <p:nvPicPr>
          <p:cNvPr id="6" name="Picture 5">
            <a:extLst>
              <a:ext uri="{FF2B5EF4-FFF2-40B4-BE49-F238E27FC236}">
                <a16:creationId xmlns:a16="http://schemas.microsoft.com/office/drawing/2014/main" id="{43598337-DD3A-411E-B7E9-6A889A1CD2F4}"/>
              </a:ext>
            </a:extLst>
          </p:cNvPr>
          <p:cNvPicPr>
            <a:picLocks noChangeAspect="1"/>
          </p:cNvPicPr>
          <p:nvPr/>
        </p:nvPicPr>
        <p:blipFill>
          <a:blip r:embed="rId5"/>
          <a:stretch>
            <a:fillRect/>
          </a:stretch>
        </p:blipFill>
        <p:spPr>
          <a:xfrm>
            <a:off x="13485518" y="4488782"/>
            <a:ext cx="3678732" cy="2160701"/>
          </a:xfrm>
          <a:prstGeom prst="rect">
            <a:avLst/>
          </a:prstGeom>
        </p:spPr>
      </p:pic>
      <p:sp>
        <p:nvSpPr>
          <p:cNvPr id="7" name="Arrow: Right 6">
            <a:extLst>
              <a:ext uri="{FF2B5EF4-FFF2-40B4-BE49-F238E27FC236}">
                <a16:creationId xmlns:a16="http://schemas.microsoft.com/office/drawing/2014/main" id="{7E150C7C-AC30-45E4-A1A0-A1F72CDA27C6}"/>
              </a:ext>
            </a:extLst>
          </p:cNvPr>
          <p:cNvSpPr/>
          <p:nvPr/>
        </p:nvSpPr>
        <p:spPr>
          <a:xfrm>
            <a:off x="12998951" y="4899904"/>
            <a:ext cx="486565" cy="2894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7" name="Arrow: Right 16">
            <a:extLst>
              <a:ext uri="{FF2B5EF4-FFF2-40B4-BE49-F238E27FC236}">
                <a16:creationId xmlns:a16="http://schemas.microsoft.com/office/drawing/2014/main" id="{4DE58B7E-C2E7-4987-ABB3-693DEE3C898B}"/>
              </a:ext>
            </a:extLst>
          </p:cNvPr>
          <p:cNvSpPr/>
          <p:nvPr/>
        </p:nvSpPr>
        <p:spPr>
          <a:xfrm>
            <a:off x="12998950" y="5947036"/>
            <a:ext cx="486565" cy="2894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0" name="Google Shape;216;p212">
            <a:extLst>
              <a:ext uri="{FF2B5EF4-FFF2-40B4-BE49-F238E27FC236}">
                <a16:creationId xmlns:a16="http://schemas.microsoft.com/office/drawing/2014/main" id="{C20FE01F-9835-4FE8-9FEF-DA3A97DD8742}"/>
              </a:ext>
            </a:extLst>
          </p:cNvPr>
          <p:cNvSpPr txBox="1"/>
          <p:nvPr/>
        </p:nvSpPr>
        <p:spPr>
          <a:xfrm>
            <a:off x="8630100" y="5807041"/>
            <a:ext cx="4316225"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Penalize the False Positive</a:t>
            </a:r>
            <a:endParaRPr lang="en-US" sz="2800" b="1" dirty="0">
              <a:solidFill>
                <a:schemeClr val="accent2">
                  <a:lumMod val="50000"/>
                </a:schemeClr>
              </a:solidFill>
              <a:latin typeface="Roboto Condensed"/>
              <a:ea typeface="Roboto Condensed"/>
              <a:cs typeface="Roboto Condensed"/>
              <a:sym typeface="Roboto Condensed"/>
            </a:endParaRPr>
          </a:p>
        </p:txBody>
      </p:sp>
      <p:sp>
        <p:nvSpPr>
          <p:cNvPr id="21" name="Google Shape;216;p212">
            <a:extLst>
              <a:ext uri="{FF2B5EF4-FFF2-40B4-BE49-F238E27FC236}">
                <a16:creationId xmlns:a16="http://schemas.microsoft.com/office/drawing/2014/main" id="{3EF61430-862F-45B7-BCEE-718B1EE6000F}"/>
              </a:ext>
            </a:extLst>
          </p:cNvPr>
          <p:cNvSpPr txBox="1"/>
          <p:nvPr/>
        </p:nvSpPr>
        <p:spPr>
          <a:xfrm>
            <a:off x="8630100" y="4791811"/>
            <a:ext cx="4270176"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Penalize the False Negative</a:t>
            </a:r>
            <a:endParaRPr lang="en-US" sz="2800" b="1" dirty="0">
              <a:solidFill>
                <a:schemeClr val="accent2">
                  <a:lumMod val="50000"/>
                </a:schemeClr>
              </a:solidFill>
              <a:latin typeface="Roboto Condensed"/>
              <a:ea typeface="Roboto Condensed"/>
              <a:cs typeface="Roboto Condensed"/>
              <a:sym typeface="Roboto Condensed"/>
            </a:endParaRPr>
          </a:p>
        </p:txBody>
      </p:sp>
      <p:sp>
        <p:nvSpPr>
          <p:cNvPr id="22" name="Google Shape;216;p212">
            <a:extLst>
              <a:ext uri="{FF2B5EF4-FFF2-40B4-BE49-F238E27FC236}">
                <a16:creationId xmlns:a16="http://schemas.microsoft.com/office/drawing/2014/main" id="{76819270-9616-4117-AEF3-91EDD3B67FEE}"/>
              </a:ext>
            </a:extLst>
          </p:cNvPr>
          <p:cNvSpPr txBox="1"/>
          <p:nvPr/>
        </p:nvSpPr>
        <p:spPr>
          <a:xfrm>
            <a:off x="631251" y="6757576"/>
            <a:ext cx="17065894"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ea typeface="Roboto Condensed"/>
              </a:rPr>
              <a:t>Normalized Discount Cumulative Gain (</a:t>
            </a:r>
            <a:r>
              <a:rPr lang="en-US" sz="2800" b="1" dirty="0">
                <a:solidFill>
                  <a:schemeClr val="tx1"/>
                </a:solidFill>
                <a:latin typeface="Roboto Condensed"/>
                <a:ea typeface="Roboto Condensed"/>
                <a:cs typeface="Roboto Condensed"/>
                <a:sym typeface="Roboto Condensed"/>
              </a:rPr>
              <a:t>NDCG) Score. </a:t>
            </a:r>
            <a:r>
              <a:rPr lang="en-US" sz="2800" dirty="0">
                <a:ea typeface="Roboto Condensed"/>
              </a:rPr>
              <a:t>E</a:t>
            </a:r>
            <a:r>
              <a:rPr lang="en-US" sz="2800" dirty="0"/>
              <a:t>xcellent metric for Recommender Systems</a:t>
            </a:r>
          </a:p>
          <a:p>
            <a:pPr marL="457200" indent="-457200">
              <a:buClr>
                <a:schemeClr val="dk1"/>
              </a:buClr>
              <a:buSzPts val="3600"/>
              <a:buFont typeface="Arial" panose="020B0604020202020204" pitchFamily="34" charset="0"/>
              <a:buChar char="•"/>
            </a:pPr>
            <a:r>
              <a:rPr lang="en-US" sz="2800" b="1" dirty="0">
                <a:solidFill>
                  <a:schemeClr val="accent2">
                    <a:lumMod val="50000"/>
                  </a:schemeClr>
                </a:solidFill>
                <a:latin typeface="Roboto Condensed"/>
                <a:ea typeface="Roboto Condensed"/>
                <a:cs typeface="Roboto Condensed"/>
                <a:sym typeface="Roboto Condensed"/>
              </a:rPr>
              <a:t>DCG_K : Considering the top k prediction does the ground truth is in the list and in which positions? </a:t>
            </a:r>
          </a:p>
          <a:p>
            <a:pPr marL="457200" indent="-457200">
              <a:buClr>
                <a:schemeClr val="dk1"/>
              </a:buClr>
              <a:buSzPts val="3600"/>
              <a:buFont typeface="Arial" panose="020B0604020202020204" pitchFamily="34" charset="0"/>
              <a:buChar char="•"/>
            </a:pPr>
            <a:r>
              <a:rPr lang="en-US" sz="2800" b="1" dirty="0">
                <a:solidFill>
                  <a:schemeClr val="accent2">
                    <a:lumMod val="50000"/>
                  </a:schemeClr>
                </a:solidFill>
                <a:latin typeface="Roboto Condensed"/>
                <a:ea typeface="Roboto Condensed"/>
                <a:cs typeface="Roboto Condensed"/>
                <a:sym typeface="Roboto Condensed"/>
              </a:rPr>
              <a:t>NDCG  : Normalization (Always divided by 1) </a:t>
            </a:r>
          </a:p>
        </p:txBody>
      </p:sp>
      <p:pic>
        <p:nvPicPr>
          <p:cNvPr id="9" name="Picture 8">
            <a:extLst>
              <a:ext uri="{FF2B5EF4-FFF2-40B4-BE49-F238E27FC236}">
                <a16:creationId xmlns:a16="http://schemas.microsoft.com/office/drawing/2014/main" id="{F2BB523A-A665-4F2D-9D54-37B74D7E8284}"/>
              </a:ext>
            </a:extLst>
          </p:cNvPr>
          <p:cNvPicPr>
            <a:picLocks noChangeAspect="1"/>
          </p:cNvPicPr>
          <p:nvPr/>
        </p:nvPicPr>
        <p:blipFill>
          <a:blip r:embed="rId6"/>
          <a:stretch>
            <a:fillRect/>
          </a:stretch>
        </p:blipFill>
        <p:spPr>
          <a:xfrm>
            <a:off x="9802590" y="7997869"/>
            <a:ext cx="6667234" cy="2292366"/>
          </a:xfrm>
          <a:prstGeom prst="rect">
            <a:avLst/>
          </a:prstGeom>
        </p:spPr>
      </p:pic>
      <p:pic>
        <p:nvPicPr>
          <p:cNvPr id="14" name="Picture 13" descr="A picture containing text&#10;&#10;Description automatically generated">
            <a:extLst>
              <a:ext uri="{FF2B5EF4-FFF2-40B4-BE49-F238E27FC236}">
                <a16:creationId xmlns:a16="http://schemas.microsoft.com/office/drawing/2014/main" id="{A121E86E-228A-48A4-98A1-1C7812C29CF3}"/>
              </a:ext>
            </a:extLst>
          </p:cNvPr>
          <p:cNvPicPr>
            <a:picLocks noChangeAspect="1"/>
          </p:cNvPicPr>
          <p:nvPr/>
        </p:nvPicPr>
        <p:blipFill>
          <a:blip r:embed="rId7"/>
          <a:stretch>
            <a:fillRect/>
          </a:stretch>
        </p:blipFill>
        <p:spPr>
          <a:xfrm>
            <a:off x="3897090" y="8972550"/>
            <a:ext cx="5905500" cy="1314450"/>
          </a:xfrm>
          <a:prstGeom prst="rect">
            <a:avLst/>
          </a:prstGeom>
        </p:spPr>
      </p:pic>
      <p:pic>
        <p:nvPicPr>
          <p:cNvPr id="25" name="Picture 24" descr="Text, logo&#10;&#10;Description automatically generated">
            <a:extLst>
              <a:ext uri="{FF2B5EF4-FFF2-40B4-BE49-F238E27FC236}">
                <a16:creationId xmlns:a16="http://schemas.microsoft.com/office/drawing/2014/main" id="{9FE73969-F11A-4E33-8EFF-696CFD5FDA79}"/>
              </a:ext>
            </a:extLst>
          </p:cNvPr>
          <p:cNvPicPr>
            <a:picLocks noChangeAspect="1"/>
          </p:cNvPicPr>
          <p:nvPr/>
        </p:nvPicPr>
        <p:blipFill>
          <a:blip r:embed="rId8"/>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304176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par>
                                <p:cTn id="25" presetID="10" presetClass="entr" presetSubtype="0" fill="hold" nodeType="with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par>
                                <p:cTn id="38" presetID="10" presetClass="entr" presetSubtype="0" fill="hold"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7" grpId="0" animBg="1"/>
      <p:bldP spid="17" grpId="0" animBg="1"/>
      <p:bldP spid="20" grpId="0"/>
      <p:bldP spid="21" grpId="0"/>
      <p:bldP spid="2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9137025" cy="1328700"/>
          </a:xfrm>
          <a:prstGeom prst="rect">
            <a:avLst/>
          </a:prstGeom>
          <a:noFill/>
          <a:ln>
            <a:noFill/>
          </a:ln>
        </p:spPr>
        <p:txBody>
          <a:bodyPr spcFirstLastPara="1" wrap="square" lIns="91425" tIns="45700" rIns="91425" bIns="45700" anchor="t" anchorCtr="0">
            <a:noAutofit/>
          </a:bodyPr>
          <a:lstStyle/>
          <a:p>
            <a:pPr lvl="0">
              <a:lnSpc>
                <a:spcPct val="90000"/>
              </a:lnSpc>
              <a:buClr>
                <a:schemeClr val="accent1"/>
              </a:buClr>
            </a:pPr>
            <a:r>
              <a:rPr lang="en-US" dirty="0">
                <a:solidFill>
                  <a:srgbClr val="00338D"/>
                </a:solidFill>
              </a:rPr>
              <a:t>Predictive Analytics</a:t>
            </a:r>
            <a:br>
              <a:rPr lang="en-US" sz="4500" b="1" i="0" u="none" strike="noStrike" cap="none" dirty="0">
                <a:solidFill>
                  <a:schemeClr val="dk1"/>
                </a:solidFill>
                <a:latin typeface="Roboto"/>
                <a:ea typeface="Roboto"/>
                <a:cs typeface="Roboto"/>
                <a:sym typeface="Roboto"/>
              </a:rPr>
            </a:br>
            <a:r>
              <a:rPr lang="en-US" dirty="0"/>
              <a:t>The Features, Metrics and </a:t>
            </a:r>
            <a:r>
              <a:rPr lang="en-US" sz="4500" b="1" i="0" u="none" strike="noStrike" cap="none" dirty="0">
                <a:solidFill>
                  <a:schemeClr val="dk1"/>
                </a:solidFill>
                <a:latin typeface="Roboto"/>
                <a:ea typeface="Roboto"/>
                <a:cs typeface="Roboto"/>
                <a:sym typeface="Roboto"/>
              </a:rPr>
              <a:t>Models</a:t>
            </a:r>
            <a:endParaRPr sz="4500" b="1" i="0" u="none" strike="noStrike" cap="none" dirty="0">
              <a:solidFill>
                <a:schemeClr val="dk1"/>
              </a:solidFill>
              <a:latin typeface="Roboto"/>
              <a:ea typeface="Roboto"/>
              <a:cs typeface="Roboto"/>
              <a:sym typeface="Roboto"/>
            </a:endParaRPr>
          </a:p>
        </p:txBody>
      </p:sp>
      <p:sp>
        <p:nvSpPr>
          <p:cNvPr id="535" name="Google Shape;185;g6ad2858b67_0_2">
            <a:extLst>
              <a:ext uri="{FF2B5EF4-FFF2-40B4-BE49-F238E27FC236}">
                <a16:creationId xmlns:a16="http://schemas.microsoft.com/office/drawing/2014/main" id="{FC379510-769D-4ED3-8E68-9EE797D27C3F}"/>
              </a:ext>
            </a:extLst>
          </p:cNvPr>
          <p:cNvSpPr/>
          <p:nvPr/>
        </p:nvSpPr>
        <p:spPr>
          <a:xfrm>
            <a:off x="15943954" y="38919"/>
            <a:ext cx="2286000" cy="2286000"/>
          </a:xfrm>
          <a:prstGeom prst="ellipse">
            <a:avLst/>
          </a:prstGeom>
          <a:noFill/>
          <a:ln w="38100" cap="flat" cmpd="sng">
            <a:solidFill>
              <a:schemeClr val="accent2"/>
            </a:solidFill>
            <a:prstDash val="solid"/>
            <a:miter lim="800000"/>
            <a:headEnd type="none" w="sm" len="sm"/>
            <a:tailEnd type="none" w="sm" len="sm"/>
          </a:ln>
        </p:spPr>
        <p:txBody>
          <a:bodyPr spcFirstLastPara="1" wrap="square" lIns="91425" tIns="45675" rIns="91425" bIns="456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2800" b="0" i="0" u="none" strike="noStrike" cap="none">
              <a:solidFill>
                <a:srgbClr val="0A091B"/>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4CCB990C-0049-4BA9-83BF-054374A13486}"/>
              </a:ext>
            </a:extLst>
          </p:cNvPr>
          <p:cNvSpPr txBox="1"/>
          <p:nvPr/>
        </p:nvSpPr>
        <p:spPr>
          <a:xfrm>
            <a:off x="630048" y="2026160"/>
            <a:ext cx="7625309" cy="880496"/>
          </a:xfrm>
          <a:prstGeom prst="rect">
            <a:avLst/>
          </a:prstGeom>
          <a:noFill/>
          <a:ln>
            <a:noFill/>
          </a:ln>
        </p:spPr>
        <p:txBody>
          <a:bodyPr spcFirstLastPara="1" wrap="square" lIns="91425" tIns="45700" rIns="91425" bIns="45700" anchor="t" anchorCtr="0">
            <a:noAutofit/>
          </a:bodyPr>
          <a:lstStyle/>
          <a:p>
            <a:pPr lvl="0">
              <a:buClr>
                <a:schemeClr val="dk1"/>
              </a:buClr>
              <a:buSzPts val="3600"/>
            </a:pPr>
            <a:r>
              <a:rPr lang="en-US" sz="2800" b="0" i="0" u="none" strike="noStrike" cap="none" dirty="0">
                <a:solidFill>
                  <a:schemeClr val="dk1"/>
                </a:solidFill>
                <a:latin typeface="Roboto Condensed"/>
                <a:ea typeface="Roboto Condensed"/>
                <a:cs typeface="Roboto Condensed"/>
                <a:sym typeface="Roboto Condensed"/>
              </a:rPr>
              <a:t>The </a:t>
            </a:r>
            <a:r>
              <a:rPr lang="en-US" sz="5400" b="1" dirty="0">
                <a:solidFill>
                  <a:schemeClr val="dk1"/>
                </a:solidFill>
                <a:latin typeface="Roboto Condensed"/>
                <a:ea typeface="Roboto Condensed"/>
                <a:cs typeface="Roboto Condensed"/>
                <a:sym typeface="Roboto Condensed"/>
              </a:rPr>
              <a:t>Models</a:t>
            </a:r>
            <a:endParaRPr sz="2800" b="0" i="0" u="none" strike="noStrike" cap="none" dirty="0">
              <a:solidFill>
                <a:schemeClr val="accent1"/>
              </a:solidFill>
              <a:latin typeface="Roboto Condensed"/>
              <a:ea typeface="Roboto Condensed"/>
              <a:cs typeface="Roboto Condensed"/>
              <a:sym typeface="Roboto Condensed"/>
            </a:endParaRPr>
          </a:p>
        </p:txBody>
      </p:sp>
      <p:pic>
        <p:nvPicPr>
          <p:cNvPr id="16" name="Picture 15" descr="Shape&#10;&#10;Description automatically generated with low confidence">
            <a:extLst>
              <a:ext uri="{FF2B5EF4-FFF2-40B4-BE49-F238E27FC236}">
                <a16:creationId xmlns:a16="http://schemas.microsoft.com/office/drawing/2014/main" id="{C7773673-232F-4B21-975F-3AC6396C6813}"/>
              </a:ext>
            </a:extLst>
          </p:cNvPr>
          <p:cNvPicPr>
            <a:picLocks noChangeAspect="1"/>
          </p:cNvPicPr>
          <p:nvPr/>
        </p:nvPicPr>
        <p:blipFill>
          <a:blip r:embed="rId3"/>
          <a:stretch>
            <a:fillRect/>
          </a:stretch>
        </p:blipFill>
        <p:spPr>
          <a:xfrm>
            <a:off x="16235305" y="355519"/>
            <a:ext cx="1703298" cy="1703298"/>
          </a:xfrm>
          <a:prstGeom prst="rect">
            <a:avLst/>
          </a:prstGeom>
        </p:spPr>
      </p:pic>
      <p:sp>
        <p:nvSpPr>
          <p:cNvPr id="11" name="Google Shape;216;p212">
            <a:extLst>
              <a:ext uri="{FF2B5EF4-FFF2-40B4-BE49-F238E27FC236}">
                <a16:creationId xmlns:a16="http://schemas.microsoft.com/office/drawing/2014/main" id="{86662718-DCA4-4FDE-B70A-0F2014199CC0}"/>
              </a:ext>
            </a:extLst>
          </p:cNvPr>
          <p:cNvSpPr txBox="1"/>
          <p:nvPr/>
        </p:nvSpPr>
        <p:spPr>
          <a:xfrm>
            <a:off x="8630100" y="1741792"/>
            <a:ext cx="85341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Observation1.  </a:t>
            </a:r>
            <a:r>
              <a:rPr lang="en-US" sz="2800" b="1" dirty="0">
                <a:solidFill>
                  <a:schemeClr val="accent2">
                    <a:lumMod val="50000"/>
                  </a:schemeClr>
                </a:solidFill>
                <a:latin typeface="Roboto Condensed"/>
                <a:ea typeface="Roboto Condensed"/>
                <a:cs typeface="Roboto Condensed"/>
                <a:sym typeface="Roboto Condensed"/>
              </a:rPr>
              <a:t>Highly unbalanced Dataset</a:t>
            </a:r>
          </a:p>
          <a:p>
            <a:pPr>
              <a:buClr>
                <a:schemeClr val="dk1"/>
              </a:buClr>
              <a:buSzPts val="3600"/>
            </a:pPr>
            <a:r>
              <a:rPr lang="en-US" sz="2800" b="1" dirty="0">
                <a:solidFill>
                  <a:schemeClr val="tx1"/>
                </a:solidFill>
                <a:latin typeface="Roboto Condensed"/>
                <a:ea typeface="Roboto Condensed"/>
                <a:cs typeface="Roboto Condensed"/>
                <a:sym typeface="Roboto Condensed"/>
              </a:rPr>
              <a:t>Observation2.  </a:t>
            </a:r>
            <a:r>
              <a:rPr lang="en-US" sz="2800" b="1" dirty="0">
                <a:solidFill>
                  <a:schemeClr val="accent2">
                    <a:lumMod val="50000"/>
                  </a:schemeClr>
                </a:solidFill>
                <a:latin typeface="Roboto Condensed"/>
                <a:ea typeface="Roboto Condensed"/>
                <a:cs typeface="Roboto Condensed"/>
                <a:sym typeface="Roboto Condensed"/>
              </a:rPr>
              <a:t>Recommender System </a:t>
            </a:r>
          </a:p>
          <a:p>
            <a:pPr>
              <a:buClr>
                <a:schemeClr val="dk1"/>
              </a:buClr>
              <a:buSzPts val="3600"/>
            </a:pPr>
            <a:r>
              <a:rPr lang="en-US" sz="2800" b="1" dirty="0">
                <a:solidFill>
                  <a:schemeClr val="tx1"/>
                </a:solidFill>
                <a:latin typeface="Roboto Condensed"/>
                <a:ea typeface="Roboto Condensed"/>
                <a:cs typeface="Roboto Condensed"/>
                <a:sym typeface="Roboto Condensed"/>
              </a:rPr>
              <a:t>Observation3.  </a:t>
            </a:r>
            <a:r>
              <a:rPr lang="en-US" sz="2800" b="1" dirty="0">
                <a:solidFill>
                  <a:schemeClr val="accent2">
                    <a:lumMod val="50000"/>
                  </a:schemeClr>
                </a:solidFill>
                <a:latin typeface="Roboto Condensed"/>
                <a:ea typeface="Roboto Condensed"/>
                <a:cs typeface="Roboto Condensed"/>
                <a:sym typeface="Roboto Condensed"/>
              </a:rPr>
              <a:t>Outliers</a:t>
            </a:r>
            <a:r>
              <a:rPr lang="en-US" sz="2800" b="1" dirty="0">
                <a:solidFill>
                  <a:schemeClr val="tx1"/>
                </a:solidFill>
                <a:latin typeface="Roboto Condensed"/>
                <a:ea typeface="Roboto Condensed"/>
                <a:cs typeface="Roboto Condensed"/>
                <a:sym typeface="Roboto Condensed"/>
              </a:rPr>
              <a:t> </a:t>
            </a:r>
            <a:r>
              <a:rPr lang="en-US" sz="2800" b="1" dirty="0">
                <a:solidFill>
                  <a:schemeClr val="accent2">
                    <a:lumMod val="50000"/>
                  </a:schemeClr>
                </a:solidFill>
                <a:latin typeface="Roboto Condensed"/>
                <a:ea typeface="Roboto Condensed"/>
                <a:cs typeface="Roboto Condensed"/>
                <a:sym typeface="Roboto Condensed"/>
              </a:rPr>
              <a:t>and features with different type</a:t>
            </a:r>
            <a:endParaRPr lang="en-US" sz="2800" dirty="0">
              <a:solidFill>
                <a:schemeClr val="accent2">
                  <a:lumMod val="50000"/>
                </a:schemeClr>
              </a:solidFill>
              <a:latin typeface="Roboto Condensed"/>
              <a:ea typeface="Roboto Condensed"/>
              <a:cs typeface="Roboto Condensed"/>
              <a:sym typeface="Roboto Condensed"/>
            </a:endParaRPr>
          </a:p>
        </p:txBody>
      </p:sp>
      <p:pic>
        <p:nvPicPr>
          <p:cNvPr id="15" name="Picture 14">
            <a:extLst>
              <a:ext uri="{FF2B5EF4-FFF2-40B4-BE49-F238E27FC236}">
                <a16:creationId xmlns:a16="http://schemas.microsoft.com/office/drawing/2014/main" id="{9598AEFD-FB81-4EBA-9FA4-16E20A5CB7A4}"/>
              </a:ext>
            </a:extLst>
          </p:cNvPr>
          <p:cNvPicPr>
            <a:picLocks noChangeAspect="1"/>
          </p:cNvPicPr>
          <p:nvPr/>
        </p:nvPicPr>
        <p:blipFill rotWithShape="1">
          <a:blip r:embed="rId4"/>
          <a:srcRect t="7616" b="48812"/>
          <a:stretch/>
        </p:blipFill>
        <p:spPr>
          <a:xfrm>
            <a:off x="9657902" y="6149569"/>
            <a:ext cx="8596602" cy="2775528"/>
          </a:xfrm>
          <a:prstGeom prst="rect">
            <a:avLst/>
          </a:prstGeom>
        </p:spPr>
      </p:pic>
      <p:pic>
        <p:nvPicPr>
          <p:cNvPr id="19" name="Picture 18">
            <a:extLst>
              <a:ext uri="{FF2B5EF4-FFF2-40B4-BE49-F238E27FC236}">
                <a16:creationId xmlns:a16="http://schemas.microsoft.com/office/drawing/2014/main" id="{5F92BED8-342C-425E-A3A4-8474CACC300A}"/>
              </a:ext>
            </a:extLst>
          </p:cNvPr>
          <p:cNvPicPr>
            <a:picLocks noChangeAspect="1"/>
          </p:cNvPicPr>
          <p:nvPr/>
        </p:nvPicPr>
        <p:blipFill rotWithShape="1">
          <a:blip r:embed="rId5"/>
          <a:srcRect b="53584"/>
          <a:stretch/>
        </p:blipFill>
        <p:spPr>
          <a:xfrm>
            <a:off x="9657902" y="3367745"/>
            <a:ext cx="8596602" cy="2775528"/>
          </a:xfrm>
          <a:prstGeom prst="rect">
            <a:avLst/>
          </a:prstGeom>
        </p:spPr>
      </p:pic>
      <p:pic>
        <p:nvPicPr>
          <p:cNvPr id="24" name="Picture 23" descr="Chart, box and whisker chart&#10;&#10;Description automatically generated">
            <a:extLst>
              <a:ext uri="{FF2B5EF4-FFF2-40B4-BE49-F238E27FC236}">
                <a16:creationId xmlns:a16="http://schemas.microsoft.com/office/drawing/2014/main" id="{D23D4569-603D-4F1D-93B6-45FF4D29CED1}"/>
              </a:ext>
            </a:extLst>
          </p:cNvPr>
          <p:cNvPicPr>
            <a:picLocks noChangeAspect="1"/>
          </p:cNvPicPr>
          <p:nvPr/>
        </p:nvPicPr>
        <p:blipFill>
          <a:blip r:embed="rId6"/>
          <a:stretch>
            <a:fillRect/>
          </a:stretch>
        </p:blipFill>
        <p:spPr>
          <a:xfrm>
            <a:off x="2995336" y="3092073"/>
            <a:ext cx="6662566" cy="6283170"/>
          </a:xfrm>
          <a:prstGeom prst="rect">
            <a:avLst/>
          </a:prstGeom>
        </p:spPr>
      </p:pic>
      <p:sp>
        <p:nvSpPr>
          <p:cNvPr id="28" name="Google Shape;216;p212">
            <a:extLst>
              <a:ext uri="{FF2B5EF4-FFF2-40B4-BE49-F238E27FC236}">
                <a16:creationId xmlns:a16="http://schemas.microsoft.com/office/drawing/2014/main" id="{EF15B14D-E243-434C-A663-EDF19CD6A1F5}"/>
              </a:ext>
            </a:extLst>
          </p:cNvPr>
          <p:cNvSpPr txBox="1"/>
          <p:nvPr/>
        </p:nvSpPr>
        <p:spPr>
          <a:xfrm>
            <a:off x="299881" y="4509875"/>
            <a:ext cx="85341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Price </a:t>
            </a:r>
            <a:r>
              <a:rPr lang="en-US" sz="2800" b="1" dirty="0">
                <a:solidFill>
                  <a:srgbClr val="FF0000"/>
                </a:solidFill>
                <a:latin typeface="Roboto Condensed"/>
                <a:ea typeface="Roboto Condensed"/>
                <a:cs typeface="Roboto Condensed"/>
                <a:sym typeface="Roboto Condensed"/>
              </a:rPr>
              <a:t>With</a:t>
            </a:r>
            <a:r>
              <a:rPr lang="en-US" sz="2800" b="1" dirty="0">
                <a:solidFill>
                  <a:schemeClr val="tx1"/>
                </a:solidFill>
                <a:latin typeface="Roboto Condensed"/>
                <a:ea typeface="Roboto Condensed"/>
                <a:cs typeface="Roboto Condensed"/>
                <a:sym typeface="Roboto Condensed"/>
              </a:rPr>
              <a:t> Outlier</a:t>
            </a:r>
            <a:endParaRPr lang="en-US" sz="2800" b="1" dirty="0">
              <a:solidFill>
                <a:schemeClr val="accent2">
                  <a:lumMod val="50000"/>
                </a:schemeClr>
              </a:solidFill>
              <a:latin typeface="Roboto Condensed"/>
              <a:ea typeface="Roboto Condensed"/>
              <a:cs typeface="Roboto Condensed"/>
              <a:sym typeface="Roboto Condensed"/>
            </a:endParaRPr>
          </a:p>
        </p:txBody>
      </p:sp>
      <p:sp>
        <p:nvSpPr>
          <p:cNvPr id="29" name="Google Shape;216;p212">
            <a:extLst>
              <a:ext uri="{FF2B5EF4-FFF2-40B4-BE49-F238E27FC236}">
                <a16:creationId xmlns:a16="http://schemas.microsoft.com/office/drawing/2014/main" id="{458530BB-D799-4668-A3B0-A529559D08AA}"/>
              </a:ext>
            </a:extLst>
          </p:cNvPr>
          <p:cNvSpPr txBox="1"/>
          <p:nvPr/>
        </p:nvSpPr>
        <p:spPr>
          <a:xfrm>
            <a:off x="299881" y="7627215"/>
            <a:ext cx="85341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Price </a:t>
            </a:r>
            <a:r>
              <a:rPr lang="en-US" sz="2800" b="1" dirty="0">
                <a:solidFill>
                  <a:srgbClr val="00B050"/>
                </a:solidFill>
                <a:latin typeface="Roboto Condensed"/>
                <a:ea typeface="Roboto Condensed"/>
                <a:cs typeface="Roboto Condensed"/>
                <a:sym typeface="Roboto Condensed"/>
              </a:rPr>
              <a:t>Without</a:t>
            </a:r>
            <a:r>
              <a:rPr lang="en-US" sz="2800" b="1" dirty="0">
                <a:solidFill>
                  <a:schemeClr val="tx1"/>
                </a:solidFill>
                <a:latin typeface="Roboto Condensed"/>
                <a:ea typeface="Roboto Condensed"/>
                <a:cs typeface="Roboto Condensed"/>
                <a:sym typeface="Roboto Condensed"/>
              </a:rPr>
              <a:t> Outlier</a:t>
            </a:r>
            <a:endParaRPr lang="en-US" sz="2800" b="1" dirty="0">
              <a:solidFill>
                <a:schemeClr val="accent2">
                  <a:lumMod val="50000"/>
                </a:schemeClr>
              </a:solidFill>
              <a:latin typeface="Roboto Condensed"/>
              <a:ea typeface="Roboto Condensed"/>
              <a:cs typeface="Roboto Condensed"/>
              <a:sym typeface="Roboto Condensed"/>
            </a:endParaRPr>
          </a:p>
        </p:txBody>
      </p:sp>
      <p:pic>
        <p:nvPicPr>
          <p:cNvPr id="30" name="Picture 29" descr="Text, logo&#10;&#10;Description automatically generated">
            <a:extLst>
              <a:ext uri="{FF2B5EF4-FFF2-40B4-BE49-F238E27FC236}">
                <a16:creationId xmlns:a16="http://schemas.microsoft.com/office/drawing/2014/main" id="{A0336B41-7C0C-4ED8-A72B-8B6CD18B5837}"/>
              </a:ext>
            </a:extLst>
          </p:cNvPr>
          <p:cNvPicPr>
            <a:picLocks noChangeAspect="1"/>
          </p:cNvPicPr>
          <p:nvPr/>
        </p:nvPicPr>
        <p:blipFill>
          <a:blip r:embed="rId7"/>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3876525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par>
                                <p:cTn id="11" presetID="10"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par>
                                <p:cTn id="14" presetID="10" presetClass="entr" presetSubtype="0"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7"/>
          <p:cNvSpPr txBox="1">
            <a:spLocks noGrp="1"/>
          </p:cNvSpPr>
          <p:nvPr>
            <p:ph type="title"/>
          </p:nvPr>
        </p:nvSpPr>
        <p:spPr>
          <a:xfrm>
            <a:off x="876299" y="377100"/>
            <a:ext cx="9137025" cy="1328700"/>
          </a:xfrm>
          <a:prstGeom prst="rect">
            <a:avLst/>
          </a:prstGeom>
          <a:noFill/>
          <a:ln>
            <a:noFill/>
          </a:ln>
        </p:spPr>
        <p:txBody>
          <a:bodyPr spcFirstLastPara="1" wrap="square" lIns="91425" tIns="45700" rIns="91425" bIns="45700" anchor="t" anchorCtr="0">
            <a:noAutofit/>
          </a:bodyPr>
          <a:lstStyle/>
          <a:p>
            <a:pPr lvl="0">
              <a:lnSpc>
                <a:spcPct val="90000"/>
              </a:lnSpc>
              <a:buClr>
                <a:schemeClr val="accent1"/>
              </a:buClr>
            </a:pPr>
            <a:r>
              <a:rPr lang="en-US" dirty="0">
                <a:solidFill>
                  <a:srgbClr val="00338D"/>
                </a:solidFill>
              </a:rPr>
              <a:t>Predictive Analytics</a:t>
            </a:r>
            <a:br>
              <a:rPr lang="en-US" sz="4500" b="1" i="0" u="none" strike="noStrike" cap="none" dirty="0">
                <a:solidFill>
                  <a:schemeClr val="dk1"/>
                </a:solidFill>
                <a:latin typeface="Roboto"/>
                <a:ea typeface="Roboto"/>
                <a:cs typeface="Roboto"/>
                <a:sym typeface="Roboto"/>
              </a:rPr>
            </a:br>
            <a:r>
              <a:rPr lang="en-US" dirty="0"/>
              <a:t>The Features, Metrics and </a:t>
            </a:r>
            <a:r>
              <a:rPr lang="en-US" sz="4500" b="1" i="0" u="none" strike="noStrike" cap="none" dirty="0">
                <a:solidFill>
                  <a:schemeClr val="dk1"/>
                </a:solidFill>
                <a:latin typeface="Roboto"/>
                <a:ea typeface="Roboto"/>
                <a:cs typeface="Roboto"/>
                <a:sym typeface="Roboto"/>
              </a:rPr>
              <a:t>Models</a:t>
            </a:r>
            <a:endParaRPr sz="4500" b="1" i="0" u="none" strike="noStrike" cap="none" dirty="0">
              <a:solidFill>
                <a:schemeClr val="dk1"/>
              </a:solidFill>
              <a:latin typeface="Roboto"/>
              <a:ea typeface="Roboto"/>
              <a:cs typeface="Roboto"/>
              <a:sym typeface="Roboto"/>
            </a:endParaRPr>
          </a:p>
        </p:txBody>
      </p:sp>
      <p:sp>
        <p:nvSpPr>
          <p:cNvPr id="535" name="Google Shape;185;g6ad2858b67_0_2">
            <a:extLst>
              <a:ext uri="{FF2B5EF4-FFF2-40B4-BE49-F238E27FC236}">
                <a16:creationId xmlns:a16="http://schemas.microsoft.com/office/drawing/2014/main" id="{FC379510-769D-4ED3-8E68-9EE797D27C3F}"/>
              </a:ext>
            </a:extLst>
          </p:cNvPr>
          <p:cNvSpPr/>
          <p:nvPr/>
        </p:nvSpPr>
        <p:spPr>
          <a:xfrm>
            <a:off x="15943954" y="38919"/>
            <a:ext cx="2286000" cy="2286000"/>
          </a:xfrm>
          <a:prstGeom prst="ellipse">
            <a:avLst/>
          </a:prstGeom>
          <a:noFill/>
          <a:ln w="38100" cap="flat" cmpd="sng">
            <a:solidFill>
              <a:schemeClr val="accent2"/>
            </a:solidFill>
            <a:prstDash val="solid"/>
            <a:miter lim="800000"/>
            <a:headEnd type="none" w="sm" len="sm"/>
            <a:tailEnd type="none" w="sm" len="sm"/>
          </a:ln>
        </p:spPr>
        <p:txBody>
          <a:bodyPr spcFirstLastPara="1" wrap="square" lIns="91425" tIns="45675" rIns="91425" bIns="456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2800" b="0" i="0" u="none" strike="noStrike" cap="none">
              <a:solidFill>
                <a:srgbClr val="0A091B"/>
              </a:solidFill>
              <a:latin typeface="Roboto"/>
              <a:ea typeface="Roboto"/>
              <a:cs typeface="Roboto"/>
              <a:sym typeface="Roboto"/>
            </a:endParaRPr>
          </a:p>
        </p:txBody>
      </p:sp>
      <p:sp>
        <p:nvSpPr>
          <p:cNvPr id="10" name="Google Shape;216;p212">
            <a:extLst>
              <a:ext uri="{FF2B5EF4-FFF2-40B4-BE49-F238E27FC236}">
                <a16:creationId xmlns:a16="http://schemas.microsoft.com/office/drawing/2014/main" id="{4CCB990C-0049-4BA9-83BF-054374A13486}"/>
              </a:ext>
            </a:extLst>
          </p:cNvPr>
          <p:cNvSpPr txBox="1"/>
          <p:nvPr/>
        </p:nvSpPr>
        <p:spPr>
          <a:xfrm>
            <a:off x="630048" y="2026160"/>
            <a:ext cx="7625309" cy="880496"/>
          </a:xfrm>
          <a:prstGeom prst="rect">
            <a:avLst/>
          </a:prstGeom>
          <a:noFill/>
          <a:ln>
            <a:noFill/>
          </a:ln>
        </p:spPr>
        <p:txBody>
          <a:bodyPr spcFirstLastPara="1" wrap="square" lIns="91425" tIns="45700" rIns="91425" bIns="45700" anchor="t" anchorCtr="0">
            <a:noAutofit/>
          </a:bodyPr>
          <a:lstStyle/>
          <a:p>
            <a:pPr lvl="0">
              <a:buClr>
                <a:schemeClr val="dk1"/>
              </a:buClr>
              <a:buSzPts val="3600"/>
            </a:pPr>
            <a:r>
              <a:rPr lang="en-US" sz="2800" b="0" i="0" u="none" strike="noStrike" cap="none" dirty="0">
                <a:solidFill>
                  <a:schemeClr val="dk1"/>
                </a:solidFill>
                <a:latin typeface="Roboto Condensed"/>
                <a:ea typeface="Roboto Condensed"/>
                <a:cs typeface="Roboto Condensed"/>
                <a:sym typeface="Roboto Condensed"/>
              </a:rPr>
              <a:t>The </a:t>
            </a:r>
            <a:r>
              <a:rPr lang="en-US" sz="5400" b="1" dirty="0">
                <a:solidFill>
                  <a:schemeClr val="dk1"/>
                </a:solidFill>
                <a:latin typeface="Roboto Condensed"/>
                <a:ea typeface="Roboto Condensed"/>
                <a:cs typeface="Roboto Condensed"/>
                <a:sym typeface="Roboto Condensed"/>
              </a:rPr>
              <a:t>Models</a:t>
            </a:r>
            <a:endParaRPr sz="2800" b="0" i="0" u="none" strike="noStrike" cap="none" dirty="0">
              <a:solidFill>
                <a:schemeClr val="accent1"/>
              </a:solidFill>
              <a:latin typeface="Roboto Condensed"/>
              <a:ea typeface="Roboto Condensed"/>
              <a:cs typeface="Roboto Condensed"/>
              <a:sym typeface="Roboto Condensed"/>
            </a:endParaRPr>
          </a:p>
        </p:txBody>
      </p:sp>
      <p:pic>
        <p:nvPicPr>
          <p:cNvPr id="16" name="Picture 15" descr="Shape&#10;&#10;Description automatically generated with low confidence">
            <a:extLst>
              <a:ext uri="{FF2B5EF4-FFF2-40B4-BE49-F238E27FC236}">
                <a16:creationId xmlns:a16="http://schemas.microsoft.com/office/drawing/2014/main" id="{C7773673-232F-4B21-975F-3AC6396C6813}"/>
              </a:ext>
            </a:extLst>
          </p:cNvPr>
          <p:cNvPicPr>
            <a:picLocks noChangeAspect="1"/>
          </p:cNvPicPr>
          <p:nvPr/>
        </p:nvPicPr>
        <p:blipFill>
          <a:blip r:embed="rId3"/>
          <a:stretch>
            <a:fillRect/>
          </a:stretch>
        </p:blipFill>
        <p:spPr>
          <a:xfrm>
            <a:off x="16235305" y="355519"/>
            <a:ext cx="1703298" cy="1703298"/>
          </a:xfrm>
          <a:prstGeom prst="rect">
            <a:avLst/>
          </a:prstGeom>
        </p:spPr>
      </p:pic>
      <p:sp>
        <p:nvSpPr>
          <p:cNvPr id="11" name="Google Shape;216;p212">
            <a:extLst>
              <a:ext uri="{FF2B5EF4-FFF2-40B4-BE49-F238E27FC236}">
                <a16:creationId xmlns:a16="http://schemas.microsoft.com/office/drawing/2014/main" id="{86662718-DCA4-4FDE-B70A-0F2014199CC0}"/>
              </a:ext>
            </a:extLst>
          </p:cNvPr>
          <p:cNvSpPr txBox="1"/>
          <p:nvPr/>
        </p:nvSpPr>
        <p:spPr>
          <a:xfrm>
            <a:off x="8630100" y="1741792"/>
            <a:ext cx="85341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Observation1.  </a:t>
            </a:r>
            <a:r>
              <a:rPr lang="en-US" sz="2800" b="1" dirty="0">
                <a:solidFill>
                  <a:schemeClr val="accent2">
                    <a:lumMod val="50000"/>
                  </a:schemeClr>
                </a:solidFill>
                <a:latin typeface="Roboto Condensed"/>
                <a:ea typeface="Roboto Condensed"/>
                <a:cs typeface="Roboto Condensed"/>
                <a:sym typeface="Roboto Condensed"/>
              </a:rPr>
              <a:t>Highly unbalanced Dataset</a:t>
            </a:r>
          </a:p>
          <a:p>
            <a:pPr>
              <a:buClr>
                <a:schemeClr val="dk1"/>
              </a:buClr>
              <a:buSzPts val="3600"/>
            </a:pPr>
            <a:r>
              <a:rPr lang="en-US" sz="2800" b="1" dirty="0">
                <a:solidFill>
                  <a:schemeClr val="tx1"/>
                </a:solidFill>
                <a:latin typeface="Roboto Condensed"/>
                <a:ea typeface="Roboto Condensed"/>
                <a:cs typeface="Roboto Condensed"/>
                <a:sym typeface="Roboto Condensed"/>
              </a:rPr>
              <a:t>Observation2.  </a:t>
            </a:r>
            <a:r>
              <a:rPr lang="en-US" sz="2800" b="1" dirty="0">
                <a:solidFill>
                  <a:schemeClr val="accent2">
                    <a:lumMod val="50000"/>
                  </a:schemeClr>
                </a:solidFill>
                <a:latin typeface="Roboto Condensed"/>
                <a:ea typeface="Roboto Condensed"/>
                <a:cs typeface="Roboto Condensed"/>
                <a:sym typeface="Roboto Condensed"/>
              </a:rPr>
              <a:t>Recommender System </a:t>
            </a:r>
          </a:p>
          <a:p>
            <a:pPr>
              <a:buClr>
                <a:schemeClr val="dk1"/>
              </a:buClr>
              <a:buSzPts val="3600"/>
            </a:pPr>
            <a:r>
              <a:rPr lang="en-US" sz="2800" b="1" dirty="0">
                <a:solidFill>
                  <a:schemeClr val="tx1"/>
                </a:solidFill>
                <a:latin typeface="Roboto Condensed"/>
                <a:ea typeface="Roboto Condensed"/>
                <a:cs typeface="Roboto Condensed"/>
                <a:sym typeface="Roboto Condensed"/>
              </a:rPr>
              <a:t>Observation3.  </a:t>
            </a:r>
            <a:r>
              <a:rPr lang="en-US" sz="2800" b="1" dirty="0">
                <a:solidFill>
                  <a:schemeClr val="accent2">
                    <a:lumMod val="50000"/>
                  </a:schemeClr>
                </a:solidFill>
                <a:latin typeface="Roboto Condensed"/>
                <a:ea typeface="Roboto Condensed"/>
                <a:cs typeface="Roboto Condensed"/>
                <a:sym typeface="Roboto Condensed"/>
              </a:rPr>
              <a:t>Outliers</a:t>
            </a:r>
            <a:r>
              <a:rPr lang="en-US" sz="2800" b="1" dirty="0">
                <a:solidFill>
                  <a:schemeClr val="tx1"/>
                </a:solidFill>
                <a:latin typeface="Roboto Condensed"/>
                <a:ea typeface="Roboto Condensed"/>
                <a:cs typeface="Roboto Condensed"/>
                <a:sym typeface="Roboto Condensed"/>
              </a:rPr>
              <a:t> </a:t>
            </a:r>
            <a:r>
              <a:rPr lang="en-US" sz="2800" b="1" dirty="0">
                <a:solidFill>
                  <a:schemeClr val="accent2">
                    <a:lumMod val="50000"/>
                  </a:schemeClr>
                </a:solidFill>
                <a:latin typeface="Roboto Condensed"/>
                <a:ea typeface="Roboto Condensed"/>
                <a:cs typeface="Roboto Condensed"/>
                <a:sym typeface="Roboto Condensed"/>
              </a:rPr>
              <a:t>and features with different type</a:t>
            </a:r>
            <a:endParaRPr lang="en-US" sz="2800" dirty="0">
              <a:solidFill>
                <a:schemeClr val="accent2">
                  <a:lumMod val="50000"/>
                </a:schemeClr>
              </a:solidFill>
              <a:latin typeface="Roboto Condensed"/>
              <a:ea typeface="Roboto Condensed"/>
              <a:cs typeface="Roboto Condensed"/>
              <a:sym typeface="Roboto Condensed"/>
            </a:endParaRPr>
          </a:p>
        </p:txBody>
      </p:sp>
      <p:sp>
        <p:nvSpPr>
          <p:cNvPr id="13" name="Google Shape;216;p212">
            <a:extLst>
              <a:ext uri="{FF2B5EF4-FFF2-40B4-BE49-F238E27FC236}">
                <a16:creationId xmlns:a16="http://schemas.microsoft.com/office/drawing/2014/main" id="{5B99F722-A1C0-43C8-A5F2-3F6F5835344E}"/>
              </a:ext>
            </a:extLst>
          </p:cNvPr>
          <p:cNvSpPr txBox="1"/>
          <p:nvPr/>
        </p:nvSpPr>
        <p:spPr>
          <a:xfrm>
            <a:off x="10013324" y="3843152"/>
            <a:ext cx="100993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Tree Based Models. </a:t>
            </a:r>
          </a:p>
          <a:p>
            <a:pPr>
              <a:buClr>
                <a:schemeClr val="dk1"/>
              </a:buClr>
              <a:buSzPts val="3600"/>
            </a:pPr>
            <a:r>
              <a:rPr lang="en-US" sz="2800" dirty="0">
                <a:solidFill>
                  <a:schemeClr val="tx1"/>
                </a:solidFill>
                <a:latin typeface="Roboto Condensed"/>
                <a:ea typeface="Roboto Condensed"/>
                <a:sym typeface="Roboto Condensed"/>
              </a:rPr>
              <a:t>+ Handle unbalanced Dataset</a:t>
            </a:r>
          </a:p>
          <a:p>
            <a:pPr>
              <a:buClr>
                <a:schemeClr val="dk1"/>
              </a:buClr>
              <a:buSzPts val="3600"/>
            </a:pPr>
            <a:r>
              <a:rPr lang="en-US" sz="2800" dirty="0">
                <a:solidFill>
                  <a:schemeClr val="tx1"/>
                </a:solidFill>
                <a:latin typeface="Roboto Condensed"/>
                <a:ea typeface="Roboto Condensed"/>
                <a:sym typeface="Roboto Condensed"/>
              </a:rPr>
              <a:t>+ Handle Outlier and different type</a:t>
            </a:r>
          </a:p>
          <a:p>
            <a:pPr>
              <a:buClr>
                <a:schemeClr val="dk1"/>
              </a:buClr>
              <a:buSzPts val="3600"/>
            </a:pPr>
            <a:r>
              <a:rPr lang="en-US" sz="2800" dirty="0">
                <a:solidFill>
                  <a:schemeClr val="tx1"/>
                </a:solidFill>
                <a:latin typeface="Roboto Condensed"/>
                <a:ea typeface="Roboto Condensed"/>
                <a:sym typeface="Roboto Condensed"/>
              </a:rPr>
              <a:t>+ Doesn’t required features normalization, binning </a:t>
            </a:r>
            <a:r>
              <a:rPr lang="en-US" sz="2800" dirty="0" err="1">
                <a:solidFill>
                  <a:schemeClr val="tx1"/>
                </a:solidFill>
                <a:latin typeface="Roboto Condensed"/>
                <a:ea typeface="Roboto Condensed"/>
                <a:sym typeface="Roboto Condensed"/>
              </a:rPr>
              <a:t>etc</a:t>
            </a:r>
            <a:r>
              <a:rPr lang="en-US" sz="2800" dirty="0">
                <a:solidFill>
                  <a:schemeClr val="tx1"/>
                </a:solidFill>
                <a:latin typeface="Roboto Condensed"/>
                <a:ea typeface="Roboto Condensed"/>
                <a:sym typeface="Roboto Condensed"/>
              </a:rPr>
              <a:t>… </a:t>
            </a:r>
          </a:p>
          <a:p>
            <a:pPr>
              <a:buClr>
                <a:schemeClr val="dk1"/>
              </a:buClr>
              <a:buSzPts val="3600"/>
            </a:pPr>
            <a:endParaRPr lang="en-US" sz="2800" dirty="0">
              <a:ea typeface="Roboto Condensed"/>
            </a:endParaRPr>
          </a:p>
          <a:p>
            <a:pPr marL="457200" indent="-457200">
              <a:buClr>
                <a:schemeClr val="dk1"/>
              </a:buClr>
              <a:buSzPts val="3600"/>
              <a:buFont typeface="Arial" panose="020B0604020202020204" pitchFamily="34" charset="0"/>
              <a:buChar char="•"/>
            </a:pPr>
            <a:r>
              <a:rPr lang="en-US" sz="2800" b="1" dirty="0">
                <a:solidFill>
                  <a:schemeClr val="accent2">
                    <a:lumMod val="50000"/>
                  </a:schemeClr>
                </a:solidFill>
                <a:latin typeface="Roboto Condensed"/>
                <a:ea typeface="Roboto Condensed"/>
                <a:cs typeface="Roboto Condensed"/>
                <a:sym typeface="Roboto Condensed"/>
              </a:rPr>
              <a:t>Decision Tree</a:t>
            </a:r>
          </a:p>
          <a:p>
            <a:pPr marL="457200" indent="-457200">
              <a:buClr>
                <a:schemeClr val="dk1"/>
              </a:buClr>
              <a:buSzPts val="3600"/>
              <a:buFont typeface="Arial" panose="020B0604020202020204" pitchFamily="34" charset="0"/>
              <a:buChar char="•"/>
            </a:pPr>
            <a:r>
              <a:rPr lang="en-US" sz="2800" b="1" dirty="0">
                <a:solidFill>
                  <a:schemeClr val="accent2">
                    <a:lumMod val="50000"/>
                  </a:schemeClr>
                </a:solidFill>
                <a:latin typeface="Roboto Condensed"/>
                <a:ea typeface="Roboto Condensed"/>
                <a:cs typeface="Roboto Condensed"/>
                <a:sym typeface="Roboto Condensed"/>
              </a:rPr>
              <a:t>Random Forest (</a:t>
            </a:r>
            <a:r>
              <a:rPr lang="en-US" sz="2800" b="1" dirty="0" err="1">
                <a:solidFill>
                  <a:schemeClr val="accent2">
                    <a:lumMod val="50000"/>
                  </a:schemeClr>
                </a:solidFill>
                <a:latin typeface="Roboto Condensed"/>
                <a:ea typeface="Roboto Condensed"/>
                <a:cs typeface="Roboto Condensed"/>
                <a:sym typeface="Roboto Condensed"/>
              </a:rPr>
              <a:t>Ensembling</a:t>
            </a:r>
            <a:r>
              <a:rPr lang="en-US" sz="2800" b="1" dirty="0">
                <a:solidFill>
                  <a:schemeClr val="accent2">
                    <a:lumMod val="50000"/>
                  </a:schemeClr>
                </a:solidFill>
                <a:latin typeface="Roboto Condensed"/>
                <a:ea typeface="Roboto Condensed"/>
                <a:cs typeface="Roboto Condensed"/>
                <a:sym typeface="Roboto Condensed"/>
              </a:rPr>
              <a:t>)</a:t>
            </a:r>
          </a:p>
          <a:p>
            <a:pPr marL="457200" indent="-457200">
              <a:buClr>
                <a:schemeClr val="dk1"/>
              </a:buClr>
              <a:buSzPts val="3600"/>
              <a:buFont typeface="Arial" panose="020B0604020202020204" pitchFamily="34" charset="0"/>
              <a:buChar char="•"/>
            </a:pPr>
            <a:r>
              <a:rPr lang="en-US" sz="2800" b="1" dirty="0" err="1">
                <a:solidFill>
                  <a:schemeClr val="accent2">
                    <a:lumMod val="50000"/>
                  </a:schemeClr>
                </a:solidFill>
                <a:latin typeface="Roboto Condensed"/>
                <a:ea typeface="Roboto Condensed"/>
                <a:cs typeface="Roboto Condensed"/>
                <a:sym typeface="Roboto Condensed"/>
              </a:rPr>
              <a:t>XGBoosting</a:t>
            </a:r>
            <a:r>
              <a:rPr lang="en-US" sz="2800" b="1" dirty="0">
                <a:solidFill>
                  <a:schemeClr val="accent2">
                    <a:lumMod val="50000"/>
                  </a:schemeClr>
                </a:solidFill>
                <a:latin typeface="Roboto Condensed"/>
                <a:ea typeface="Roboto Condensed"/>
                <a:cs typeface="Roboto Condensed"/>
                <a:sym typeface="Roboto Condensed"/>
              </a:rPr>
              <a:t>       (</a:t>
            </a:r>
            <a:r>
              <a:rPr lang="en-US" sz="2800" b="1" dirty="0" err="1">
                <a:solidFill>
                  <a:schemeClr val="accent2">
                    <a:lumMod val="50000"/>
                  </a:schemeClr>
                </a:solidFill>
                <a:latin typeface="Roboto Condensed"/>
                <a:ea typeface="Roboto Condensed"/>
                <a:cs typeface="Roboto Condensed"/>
                <a:sym typeface="Roboto Condensed"/>
              </a:rPr>
              <a:t>Ensembling</a:t>
            </a:r>
            <a:r>
              <a:rPr lang="en-US" sz="2800" b="1" dirty="0">
                <a:solidFill>
                  <a:schemeClr val="accent2">
                    <a:lumMod val="50000"/>
                  </a:schemeClr>
                </a:solidFill>
                <a:latin typeface="Roboto Condensed"/>
                <a:ea typeface="Roboto Condensed"/>
                <a:cs typeface="Roboto Condensed"/>
                <a:sym typeface="Roboto Condensed"/>
              </a:rPr>
              <a:t>)</a:t>
            </a:r>
          </a:p>
        </p:txBody>
      </p:sp>
      <p:sp>
        <p:nvSpPr>
          <p:cNvPr id="17" name="Google Shape;216;p212">
            <a:extLst>
              <a:ext uri="{FF2B5EF4-FFF2-40B4-BE49-F238E27FC236}">
                <a16:creationId xmlns:a16="http://schemas.microsoft.com/office/drawing/2014/main" id="{36D3375D-96E4-49A2-AC46-A65BCBC46518}"/>
              </a:ext>
            </a:extLst>
          </p:cNvPr>
          <p:cNvSpPr txBox="1"/>
          <p:nvPr/>
        </p:nvSpPr>
        <p:spPr>
          <a:xfrm>
            <a:off x="1278105" y="3843152"/>
            <a:ext cx="10099350"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a:solidFill>
                  <a:schemeClr val="tx1"/>
                </a:solidFill>
                <a:latin typeface="Roboto Condensed"/>
                <a:ea typeface="Roboto Condensed"/>
                <a:cs typeface="Roboto Condensed"/>
                <a:sym typeface="Roboto Condensed"/>
              </a:rPr>
              <a:t>Baseline Models. </a:t>
            </a:r>
          </a:p>
          <a:p>
            <a:pPr>
              <a:buClr>
                <a:schemeClr val="dk1"/>
              </a:buClr>
              <a:buSzPts val="3600"/>
            </a:pPr>
            <a:r>
              <a:rPr lang="en-US" sz="2800" dirty="0">
                <a:solidFill>
                  <a:schemeClr val="tx1"/>
                </a:solidFill>
                <a:latin typeface="Roboto Condensed"/>
                <a:ea typeface="Roboto Condensed"/>
                <a:sym typeface="Roboto Condensed"/>
              </a:rPr>
              <a:t>- A lot of Assumptions to Handle</a:t>
            </a:r>
          </a:p>
          <a:p>
            <a:pPr>
              <a:buClr>
                <a:schemeClr val="dk1"/>
              </a:buClr>
              <a:buSzPts val="3600"/>
            </a:pPr>
            <a:endParaRPr lang="en-US" sz="2800" dirty="0">
              <a:ea typeface="Roboto Condensed"/>
            </a:endParaRPr>
          </a:p>
          <a:p>
            <a:pPr marL="457200" indent="-457200">
              <a:buClr>
                <a:schemeClr val="dk1"/>
              </a:buClr>
              <a:buSzPts val="3600"/>
              <a:buFont typeface="Arial" panose="020B0604020202020204" pitchFamily="34" charset="0"/>
              <a:buChar char="•"/>
            </a:pPr>
            <a:r>
              <a:rPr lang="en-US" sz="2800" b="1" dirty="0">
                <a:solidFill>
                  <a:schemeClr val="accent2">
                    <a:lumMod val="50000"/>
                  </a:schemeClr>
                </a:solidFill>
                <a:latin typeface="Roboto Condensed"/>
                <a:ea typeface="Roboto Condensed"/>
                <a:cs typeface="Roboto Condensed"/>
                <a:sym typeface="Roboto Condensed"/>
              </a:rPr>
              <a:t>Logistic Regression</a:t>
            </a:r>
          </a:p>
          <a:p>
            <a:pPr marL="457200" indent="-457200">
              <a:buClr>
                <a:schemeClr val="dk1"/>
              </a:buClr>
              <a:buSzPts val="3600"/>
              <a:buFont typeface="Arial" panose="020B0604020202020204" pitchFamily="34" charset="0"/>
              <a:buChar char="•"/>
            </a:pPr>
            <a:r>
              <a:rPr lang="en-US" sz="2800" b="1" dirty="0" err="1">
                <a:solidFill>
                  <a:schemeClr val="accent2">
                    <a:lumMod val="50000"/>
                  </a:schemeClr>
                </a:solidFill>
                <a:latin typeface="Roboto Condensed"/>
                <a:ea typeface="Roboto Condensed"/>
                <a:cs typeface="Roboto Condensed"/>
                <a:sym typeface="Roboto Condensed"/>
              </a:rPr>
              <a:t>Naives</a:t>
            </a:r>
            <a:r>
              <a:rPr lang="en-US" sz="2800" b="1" dirty="0">
                <a:solidFill>
                  <a:schemeClr val="accent2">
                    <a:lumMod val="50000"/>
                  </a:schemeClr>
                </a:solidFill>
                <a:latin typeface="Roboto Condensed"/>
                <a:ea typeface="Roboto Condensed"/>
                <a:cs typeface="Roboto Condensed"/>
                <a:sym typeface="Roboto Condensed"/>
              </a:rPr>
              <a:t> Bayes </a:t>
            </a:r>
          </a:p>
          <a:p>
            <a:pPr marL="457200" indent="-457200">
              <a:buClr>
                <a:schemeClr val="dk1"/>
              </a:buClr>
              <a:buSzPts val="3600"/>
              <a:buFont typeface="Arial" panose="020B0604020202020204" pitchFamily="34" charset="0"/>
              <a:buChar char="•"/>
            </a:pPr>
            <a:r>
              <a:rPr lang="en-US" sz="2800" b="1" dirty="0">
                <a:solidFill>
                  <a:schemeClr val="accent2">
                    <a:lumMod val="50000"/>
                  </a:schemeClr>
                </a:solidFill>
                <a:latin typeface="Roboto Condensed"/>
                <a:ea typeface="Roboto Condensed"/>
                <a:cs typeface="Roboto Condensed"/>
                <a:sym typeface="Roboto Condensed"/>
              </a:rPr>
              <a:t>K-Nearest </a:t>
            </a:r>
            <a:r>
              <a:rPr lang="en-US" sz="2800" b="1" dirty="0" err="1">
                <a:solidFill>
                  <a:schemeClr val="accent2">
                    <a:lumMod val="50000"/>
                  </a:schemeClr>
                </a:solidFill>
                <a:latin typeface="Roboto Condensed"/>
                <a:ea typeface="Roboto Condensed"/>
                <a:cs typeface="Roboto Condensed"/>
                <a:sym typeface="Roboto Condensed"/>
              </a:rPr>
              <a:t>Neighbours</a:t>
            </a:r>
            <a:endParaRPr lang="en-US" sz="2800" b="1" dirty="0">
              <a:solidFill>
                <a:schemeClr val="accent2">
                  <a:lumMod val="50000"/>
                </a:schemeClr>
              </a:solidFill>
              <a:latin typeface="Roboto Condensed"/>
              <a:ea typeface="Roboto Condensed"/>
              <a:cs typeface="Roboto Condensed"/>
              <a:sym typeface="Roboto Condensed"/>
            </a:endParaRPr>
          </a:p>
        </p:txBody>
      </p:sp>
      <p:sp>
        <p:nvSpPr>
          <p:cNvPr id="18" name="Google Shape;216;p212">
            <a:extLst>
              <a:ext uri="{FF2B5EF4-FFF2-40B4-BE49-F238E27FC236}">
                <a16:creationId xmlns:a16="http://schemas.microsoft.com/office/drawing/2014/main" id="{46F19732-38D7-48E1-8A49-63F3BF0CDA36}"/>
              </a:ext>
            </a:extLst>
          </p:cNvPr>
          <p:cNvSpPr txBox="1"/>
          <p:nvPr/>
        </p:nvSpPr>
        <p:spPr>
          <a:xfrm>
            <a:off x="1477087" y="8077091"/>
            <a:ext cx="16232012" cy="633625"/>
          </a:xfrm>
          <a:prstGeom prst="rect">
            <a:avLst/>
          </a:prstGeom>
          <a:noFill/>
          <a:ln>
            <a:noFill/>
          </a:ln>
        </p:spPr>
        <p:txBody>
          <a:bodyPr spcFirstLastPara="1" wrap="square" lIns="91425" tIns="45700" rIns="91425" bIns="45700" anchor="t" anchorCtr="0">
            <a:noAutofit/>
          </a:bodyPr>
          <a:lstStyle/>
          <a:p>
            <a:pPr>
              <a:buClr>
                <a:schemeClr val="dk1"/>
              </a:buClr>
              <a:buSzPts val="3600"/>
            </a:pPr>
            <a:r>
              <a:rPr lang="en-US" sz="2800" b="1" dirty="0" err="1">
                <a:solidFill>
                  <a:schemeClr val="tx1"/>
                </a:solidFill>
                <a:latin typeface="Roboto Condensed"/>
                <a:ea typeface="Roboto Condensed"/>
                <a:cs typeface="Roboto Condensed"/>
                <a:sym typeface="Roboto Condensed"/>
              </a:rPr>
              <a:t>Ensembling</a:t>
            </a:r>
            <a:r>
              <a:rPr lang="en-US" sz="2800" b="1" dirty="0">
                <a:solidFill>
                  <a:schemeClr val="tx1"/>
                </a:solidFill>
                <a:latin typeface="Roboto Condensed"/>
                <a:ea typeface="Roboto Condensed"/>
                <a:cs typeface="Roboto Condensed"/>
                <a:sym typeface="Roboto Condensed"/>
              </a:rPr>
              <a:t> (Boosting And Bagging). </a:t>
            </a:r>
            <a:r>
              <a:rPr lang="en-US" sz="2800" dirty="0">
                <a:solidFill>
                  <a:schemeClr val="tx1"/>
                </a:solidFill>
                <a:latin typeface="Roboto Condensed"/>
                <a:ea typeface="Roboto Condensed"/>
                <a:cs typeface="Roboto Condensed"/>
                <a:sym typeface="Roboto Condensed"/>
              </a:rPr>
              <a:t>Reduce de </a:t>
            </a:r>
            <a:r>
              <a:rPr lang="en-US" sz="2800" b="1" dirty="0">
                <a:solidFill>
                  <a:schemeClr val="tx1"/>
                </a:solidFill>
                <a:latin typeface="Roboto Condensed"/>
                <a:ea typeface="Roboto Condensed"/>
                <a:cs typeface="Roboto Condensed"/>
                <a:sym typeface="Roboto Condensed"/>
              </a:rPr>
              <a:t>variance</a:t>
            </a:r>
            <a:r>
              <a:rPr lang="en-US" sz="2800" dirty="0">
                <a:solidFill>
                  <a:schemeClr val="tx1"/>
                </a:solidFill>
                <a:latin typeface="Roboto Condensed"/>
                <a:ea typeface="Roboto Condensed"/>
                <a:cs typeface="Roboto Condensed"/>
                <a:sym typeface="Roboto Condensed"/>
              </a:rPr>
              <a:t> of the decision and well suited for </a:t>
            </a:r>
            <a:r>
              <a:rPr lang="en-US" sz="2800" b="1" dirty="0">
                <a:solidFill>
                  <a:schemeClr val="tx1"/>
                </a:solidFill>
                <a:latin typeface="Roboto Condensed"/>
                <a:ea typeface="Roboto Condensed"/>
                <a:cs typeface="Roboto Condensed"/>
                <a:sym typeface="Roboto Condensed"/>
              </a:rPr>
              <a:t>unbalanced</a:t>
            </a:r>
            <a:r>
              <a:rPr lang="en-US" sz="2800" dirty="0">
                <a:solidFill>
                  <a:schemeClr val="tx1"/>
                </a:solidFill>
                <a:latin typeface="Roboto Condensed"/>
                <a:ea typeface="Roboto Condensed"/>
                <a:cs typeface="Roboto Condensed"/>
                <a:sym typeface="Roboto Condensed"/>
              </a:rPr>
              <a:t> dataset </a:t>
            </a:r>
          </a:p>
        </p:txBody>
      </p:sp>
      <p:pic>
        <p:nvPicPr>
          <p:cNvPr id="20" name="Picture 19" descr="Text, logo&#10;&#10;Description automatically generated">
            <a:extLst>
              <a:ext uri="{FF2B5EF4-FFF2-40B4-BE49-F238E27FC236}">
                <a16:creationId xmlns:a16="http://schemas.microsoft.com/office/drawing/2014/main" id="{9433D99C-43E5-464D-B846-C977BA030AF9}"/>
              </a:ext>
            </a:extLst>
          </p:cNvPr>
          <p:cNvPicPr>
            <a:picLocks noChangeAspect="1"/>
          </p:cNvPicPr>
          <p:nvPr/>
        </p:nvPicPr>
        <p:blipFill>
          <a:blip r:embed="rId4"/>
          <a:stretch>
            <a:fillRect/>
          </a:stretch>
        </p:blipFill>
        <p:spPr>
          <a:xfrm>
            <a:off x="876299" y="9158110"/>
            <a:ext cx="1815643" cy="751790"/>
          </a:xfrm>
          <a:prstGeom prst="rect">
            <a:avLst/>
          </a:prstGeom>
        </p:spPr>
      </p:pic>
    </p:spTree>
    <p:extLst>
      <p:ext uri="{BB962C8B-B14F-4D97-AF65-F5344CB8AC3E}">
        <p14:creationId xmlns:p14="http://schemas.microsoft.com/office/powerpoint/2010/main" val="695998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7" grpId="0"/>
      <p:bldP spid="18" grpId="0"/>
    </p:bldLst>
  </p:timing>
</p:sld>
</file>

<file path=ppt/theme/theme1.xml><?xml version="1.0" encoding="utf-8"?>
<a:theme xmlns:a="http://schemas.openxmlformats.org/drawingml/2006/main" name="GENARAL LAYOUTS">
  <a:themeElements>
    <a:clrScheme name="Custom 4">
      <a:dk1>
        <a:srgbClr val="0A091B"/>
      </a:dk1>
      <a:lt1>
        <a:srgbClr val="F2F2F5"/>
      </a:lt1>
      <a:dk2>
        <a:srgbClr val="858591"/>
      </a:dk2>
      <a:lt2>
        <a:srgbClr val="FFFFFF"/>
      </a:lt2>
      <a:accent1>
        <a:srgbClr val="00338D"/>
      </a:accent1>
      <a:accent2>
        <a:srgbClr val="858591"/>
      </a:accent2>
      <a:accent3>
        <a:srgbClr val="1FBAD7"/>
      </a:accent3>
      <a:accent4>
        <a:srgbClr val="1FBAD7"/>
      </a:accent4>
      <a:accent5>
        <a:srgbClr val="1FBAD7"/>
      </a:accent5>
      <a:accent6>
        <a:srgbClr val="1FBAD7"/>
      </a:accent6>
      <a:hlink>
        <a:srgbClr val="178BA1"/>
      </a:hlink>
      <a:folHlink>
        <a:srgbClr val="1FBAD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A6F8D39-E23F-4480-9DFA-7FB700C0DA38}">
  <we:reference id="wa104381063" version="1.0.0.1" store="en-001" storeType="OMEX"/>
  <we:alternateReferences>
    <we:reference id="wa104381063" version="1.0.0.1"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0</TotalTime>
  <Words>2050</Words>
  <Application>Microsoft Office PowerPoint</Application>
  <PresentationFormat>Custom</PresentationFormat>
  <Paragraphs>169</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Roboto Condensed</vt:lpstr>
      <vt:lpstr>Roboto</vt:lpstr>
      <vt:lpstr>Arial</vt:lpstr>
      <vt:lpstr>GENARAL LAYOUTS</vt:lpstr>
      <vt:lpstr>PowerPoint Presentation</vt:lpstr>
      <vt:lpstr>Introduction The Story</vt:lpstr>
      <vt:lpstr>Introduction The Plan</vt:lpstr>
      <vt:lpstr>Predictive Analytics The Features, Metrics and Models</vt:lpstr>
      <vt:lpstr>Predictive Analytics The Features, Metrics and Models</vt:lpstr>
      <vt:lpstr>Predictive Analytics The Features, Metrics and Models</vt:lpstr>
      <vt:lpstr>Predictive Analytics The Features, Metrics and Models</vt:lpstr>
      <vt:lpstr>Predictive Analytics The Features, Metrics and Models</vt:lpstr>
      <vt:lpstr>Predictive Analytics The Features, Metrics and Models</vt:lpstr>
      <vt:lpstr>Predictive Analytics The Features, Metrics and Models</vt:lpstr>
      <vt:lpstr>Predictive Analytics The Features, Metrics and Models</vt:lpstr>
      <vt:lpstr>Prescriptive Analytics Finetuning the Approach</vt:lpstr>
      <vt:lpstr>Prescriptive Analytics Finetuning the Approach</vt:lpstr>
      <vt:lpstr>Conclusion Improvements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Stanislas Furrer</dc:creator>
  <cp:lastModifiedBy>stanislas furrer</cp:lastModifiedBy>
  <cp:revision>414</cp:revision>
  <dcterms:modified xsi:type="dcterms:W3CDTF">2021-12-08T11:54:16Z</dcterms:modified>
</cp:coreProperties>
</file>